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6" r:id="rId1"/>
  </p:sldMasterIdLst>
  <p:notesMasterIdLst>
    <p:notesMasterId r:id="rId17"/>
  </p:notesMasterIdLst>
  <p:handoutMasterIdLst>
    <p:handoutMasterId r:id="rId18"/>
  </p:handoutMasterIdLst>
  <p:sldIdLst>
    <p:sldId id="302" r:id="rId2"/>
    <p:sldId id="304" r:id="rId3"/>
    <p:sldId id="305" r:id="rId4"/>
    <p:sldId id="306" r:id="rId5"/>
    <p:sldId id="308" r:id="rId6"/>
    <p:sldId id="293" r:id="rId7"/>
    <p:sldId id="295" r:id="rId8"/>
    <p:sldId id="296" r:id="rId9"/>
    <p:sldId id="292" r:id="rId10"/>
    <p:sldId id="297" r:id="rId11"/>
    <p:sldId id="301" r:id="rId12"/>
    <p:sldId id="309" r:id="rId13"/>
    <p:sldId id="299" r:id="rId14"/>
    <p:sldId id="307" r:id="rId15"/>
    <p:sldId id="300" r:id="rId16"/>
  </p:sldIdLst>
  <p:sldSz cx="9144000" cy="5143500" type="screen16x9"/>
  <p:notesSz cx="6858000" cy="9144000"/>
  <p:embeddedFontLst>
    <p:embeddedFont>
      <p:font typeface="Zerox" panose="00000400000000000000" pitchFamily="50" charset="0"/>
      <p:regular r:id="rId19"/>
    </p:embeddedFont>
    <p:embeddedFont>
      <p:font typeface="Calibri" panose="020F0502020204030204" pitchFamily="34" charset="0"/>
      <p:regular r:id="rId20"/>
      <p:bold r:id="rId21"/>
      <p:italic r:id="rId22"/>
      <p:boldItalic r:id="rId23"/>
    </p:embeddedFont>
    <p:embeddedFont>
      <p:font typeface="FontAwesome" panose="020B0604020202020204" charset="0"/>
      <p:regular r:id="rId24"/>
    </p:embeddedFont>
    <p:embeddedFont>
      <p:font typeface="pixelmix" panose="00000400000000000000" pitchFamily="2" charset="-79"/>
      <p:regular r:id="rId25"/>
    </p:embeddedFont>
    <p:embeddedFont>
      <p:font typeface="ＭＳ Ｐゴシック" panose="020B0600070205080204" pitchFamily="34" charset="-128"/>
      <p:regular r:id="rId26"/>
    </p:embeddedFont>
    <p:embeddedFont>
      <p:font typeface="League Gothic" panose="00000500000000000000" pitchFamily="50" charset="0"/>
      <p:regular r:id="rId27"/>
    </p:embeddedFont>
  </p:embeddedFontLst>
  <p:defaultTextStyle>
    <a:defPPr>
      <a:defRPr lang="en-US"/>
    </a:defPPr>
    <a:lvl1pPr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3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63D"/>
    <a:srgbClr val="4C460C"/>
    <a:srgbClr val="FFFFFF"/>
    <a:srgbClr val="282525"/>
    <a:srgbClr val="01A8A0"/>
    <a:srgbClr val="E0DED4"/>
    <a:srgbClr val="E1DED5"/>
    <a:srgbClr val="AD360C"/>
    <a:srgbClr val="A18662"/>
    <a:srgbClr val="FF7C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40" autoAdjust="0"/>
  </p:normalViewPr>
  <p:slideViewPr>
    <p:cSldViewPr>
      <p:cViewPr>
        <p:scale>
          <a:sx n="100" d="100"/>
          <a:sy n="100" d="100"/>
        </p:scale>
        <p:origin x="1014" y="171"/>
      </p:cViewPr>
      <p:guideLst>
        <p:guide orient="horz" pos="163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6</c:v>
                </c:pt>
                <c:pt idx="1">
                  <c:v>7</c:v>
                </c:pt>
                <c:pt idx="2">
                  <c:v>10</c:v>
                </c:pt>
                <c:pt idx="3">
                  <c:v>6</c:v>
                </c:pt>
                <c:pt idx="4">
                  <c:v>4</c:v>
                </c:pt>
                <c:pt idx="5">
                  <c:v>3</c:v>
                </c:pt>
                <c:pt idx="6">
                  <c:v>2</c:v>
                </c:pt>
                <c:pt idx="7">
                  <c:v>1</c:v>
                </c:pt>
                <c:pt idx="8">
                  <c:v>1</c:v>
                </c:pt>
                <c:pt idx="9">
                  <c:v>8</c:v>
                </c:pt>
              </c:numCache>
            </c:numRef>
          </c:val>
          <c:extLst>
            <c:ext xmlns:c16="http://schemas.microsoft.com/office/drawing/2014/chart" uri="{C3380CC4-5D6E-409C-BE32-E72D297353CC}">
              <c16:uniqueId val="{00000000-AA58-40E2-ADBA-DD57D0CE1CE3}"/>
            </c:ext>
          </c:extLst>
        </c:ser>
        <c:dLbls>
          <c:showLegendKey val="0"/>
          <c:showVal val="0"/>
          <c:showCatName val="0"/>
          <c:showSerName val="0"/>
          <c:showPercent val="0"/>
          <c:showBubbleSize val="0"/>
        </c:dLbls>
        <c:gapWidth val="0"/>
        <c:overlap val="-27"/>
        <c:axId val="774819096"/>
        <c:axId val="774816472"/>
      </c:barChart>
      <c:catAx>
        <c:axId val="774819096"/>
        <c:scaling>
          <c:orientation val="minMax"/>
        </c:scaling>
        <c:delete val="1"/>
        <c:axPos val="b"/>
        <c:numFmt formatCode="General" sourceLinked="1"/>
        <c:majorTickMark val="none"/>
        <c:minorTickMark val="none"/>
        <c:tickLblPos val="nextTo"/>
        <c:crossAx val="774816472"/>
        <c:crosses val="autoZero"/>
        <c:auto val="1"/>
        <c:lblAlgn val="ctr"/>
        <c:lblOffset val="100"/>
        <c:noMultiLvlLbl val="0"/>
      </c:catAx>
      <c:valAx>
        <c:axId val="774816472"/>
        <c:scaling>
          <c:orientation val="minMax"/>
        </c:scaling>
        <c:delete val="1"/>
        <c:axPos val="l"/>
        <c:numFmt formatCode="General" sourceLinked="1"/>
        <c:majorTickMark val="none"/>
        <c:minorTickMark val="none"/>
        <c:tickLblPos val="nextTo"/>
        <c:crossAx val="774819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0.05124</cdr:x>
      <cdr:y>0.6942</cdr:y>
    </cdr:from>
    <cdr:to>
      <cdr:x>0.96276</cdr:x>
      <cdr:y>0.88366</cdr:y>
    </cdr:to>
    <cdr:sp macro="" textlink="">
      <cdr:nvSpPr>
        <cdr:cNvPr id="2" name="TextBox 1">
          <a:extLst xmlns:a="http://schemas.openxmlformats.org/drawingml/2006/main">
            <a:ext uri="{FF2B5EF4-FFF2-40B4-BE49-F238E27FC236}">
              <a16:creationId xmlns:a16="http://schemas.microsoft.com/office/drawing/2014/main" id="{83272FB7-6579-46B5-9B6D-04ED92E70A3B}"/>
            </a:ext>
          </a:extLst>
        </cdr:cNvPr>
        <cdr:cNvSpPr txBox="1"/>
      </cdr:nvSpPr>
      <cdr:spPr>
        <a:xfrm xmlns:a="http://schemas.openxmlformats.org/drawingml/2006/main">
          <a:off x="141954" y="861278"/>
          <a:ext cx="2525319" cy="23505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solidFill>
                <a:schemeClr val="bg1"/>
              </a:solidFill>
              <a:latin typeface="League Gothic" panose="00000500000000000000" pitchFamily="50" charset="0"/>
            </a:rPr>
            <a:t>/catalog/item/*</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latin typeface="League Gothic"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4EF5185-8027-A746-948C-743195BA7466}" type="datetime1">
              <a:rPr lang="en-US">
                <a:latin typeface="League Gothic" panose="00000500000000000000" pitchFamily="50" charset="0"/>
              </a:rPr>
              <a:pPr>
                <a:defRPr/>
              </a:pPr>
              <a:t>5/31/2018</a:t>
            </a:fld>
            <a:endParaRPr lang="en-US" dirty="0">
              <a:latin typeface="League Gothic"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latin typeface="League Gothic"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B6B85D2-E70B-FF45-9A48-15FAE084C3A6}" type="slidenum">
              <a:rPr lang="en-US">
                <a:latin typeface="League Gothic" panose="00000500000000000000" pitchFamily="50" charset="0"/>
              </a:rPr>
              <a:pPr>
                <a:defRPr/>
              </a:pPr>
              <a:t>‹#›</a:t>
            </a:fld>
            <a:endParaRPr lang="en-US" dirty="0">
              <a:latin typeface="League Gothic" panose="00000500000000000000" pitchFamily="50" charset="0"/>
            </a:endParaRPr>
          </a:p>
        </p:txBody>
      </p:sp>
    </p:spTree>
    <p:extLst>
      <p:ext uri="{BB962C8B-B14F-4D97-AF65-F5344CB8AC3E}">
        <p14:creationId xmlns:p14="http://schemas.microsoft.com/office/powerpoint/2010/main" val="809970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eague Gothic" panose="00000500000000000000" pitchFamily="50"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eague Gothic" panose="00000500000000000000" pitchFamily="50" charset="0"/>
              </a:defRPr>
            </a:lvl1pPr>
          </a:lstStyle>
          <a:p>
            <a:pPr>
              <a:defRPr/>
            </a:pPr>
            <a:fld id="{56983773-6FB1-3848-98B4-8BE3302BAAFA}" type="datetime1">
              <a:rPr lang="en-US" smtClean="0"/>
              <a:pPr>
                <a:defRPr/>
              </a:pPr>
              <a:t>5/31/2018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eague Gothic" panose="00000500000000000000" pitchFamily="50"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eague Gothic" panose="00000500000000000000" pitchFamily="50" charset="0"/>
              </a:defRPr>
            </a:lvl1pPr>
          </a:lstStyle>
          <a:p>
            <a:pPr>
              <a:defRPr/>
            </a:pPr>
            <a:fld id="{826EAAA9-15F0-FA49-9418-2F0AD108C4EF}" type="slidenum">
              <a:rPr lang="en-US" smtClean="0"/>
              <a:pPr>
                <a:defRPr/>
              </a:pPr>
              <a:t>‹#›</a:t>
            </a:fld>
            <a:endParaRPr lang="en-US" dirty="0"/>
          </a:p>
        </p:txBody>
      </p:sp>
    </p:spTree>
    <p:extLst>
      <p:ext uri="{BB962C8B-B14F-4D97-AF65-F5344CB8AC3E}">
        <p14:creationId xmlns:p14="http://schemas.microsoft.com/office/powerpoint/2010/main" val="1727052201"/>
      </p:ext>
    </p:extLst>
  </p:cSld>
  <p:clrMap bg1="lt1" tx1="dk1" bg2="lt2" tx2="dk2" accent1="accent1" accent2="accent2" accent3="accent3" accent4="accent4" accent5="accent5" accent6="accent6" hlink="hlink" folHlink="folHlink"/>
  <p:hf hdr="0" ftr="0" dt="0"/>
  <p:notesStyle>
    <a:lvl1pPr algn="l" defTabSz="171450" rtl="0" eaLnBrk="0" fontAlgn="base" hangingPunct="0">
      <a:spcBef>
        <a:spcPct val="30000"/>
      </a:spcBef>
      <a:spcAft>
        <a:spcPct val="0"/>
      </a:spcAft>
      <a:defRPr sz="500" kern="1200">
        <a:solidFill>
          <a:schemeClr val="tx1"/>
        </a:solidFill>
        <a:latin typeface="+mn-lt"/>
        <a:ea typeface="ＭＳ Ｐゴシック" charset="0"/>
        <a:cs typeface="ＭＳ Ｐゴシック" charset="0"/>
      </a:defRPr>
    </a:lvl1pPr>
    <a:lvl2pPr marL="17145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2pPr>
    <a:lvl3pPr marL="34290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3pPr>
    <a:lvl4pPr marL="51435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4pPr>
    <a:lvl5pPr marL="68580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5pPr>
    <a:lvl6pPr marL="857250" algn="l" defTabSz="171450" rtl="0" eaLnBrk="1" latinLnBrk="0" hangingPunct="1">
      <a:defRPr sz="500" kern="1200">
        <a:solidFill>
          <a:schemeClr val="tx1"/>
        </a:solidFill>
        <a:latin typeface="+mn-lt"/>
        <a:ea typeface="+mn-ea"/>
        <a:cs typeface="+mn-cs"/>
      </a:defRPr>
    </a:lvl6pPr>
    <a:lvl7pPr marL="1028700" algn="l" defTabSz="171450" rtl="0" eaLnBrk="1" latinLnBrk="0" hangingPunct="1">
      <a:defRPr sz="500" kern="1200">
        <a:solidFill>
          <a:schemeClr val="tx1"/>
        </a:solidFill>
        <a:latin typeface="+mn-lt"/>
        <a:ea typeface="+mn-ea"/>
        <a:cs typeface="+mn-cs"/>
      </a:defRPr>
    </a:lvl7pPr>
    <a:lvl8pPr marL="1200150" algn="l" defTabSz="171450" rtl="0" eaLnBrk="1" latinLnBrk="0" hangingPunct="1">
      <a:defRPr sz="500" kern="1200">
        <a:solidFill>
          <a:schemeClr val="tx1"/>
        </a:solidFill>
        <a:latin typeface="+mn-lt"/>
        <a:ea typeface="+mn-ea"/>
        <a:cs typeface="+mn-cs"/>
      </a:defRPr>
    </a:lvl8pPr>
    <a:lvl9pPr marL="1371600" algn="l" defTabSz="171450"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Logging (</a:t>
            </a:r>
            <a:r>
              <a:rPr lang="en-US" dirty="0" err="1"/>
              <a:t>contosoretail</a:t>
            </a:r>
            <a:r>
              <a:rPr lang="en-US" dirty="0"/>
              <a:t>-it):</a:t>
            </a:r>
          </a:p>
          <a:p>
            <a:r>
              <a:rPr lang="en-US" dirty="0"/>
              <a:t>1. Show getting started screen &amp; </a:t>
            </a:r>
            <a:r>
              <a:rPr lang="en-US" dirty="0" err="1"/>
              <a:t>injestion</a:t>
            </a:r>
            <a:r>
              <a:rPr lang="en-US" dirty="0"/>
              <a:t> number</a:t>
            </a:r>
          </a:p>
          <a:p>
            <a:r>
              <a:rPr lang="en-US" dirty="0"/>
              <a:t>2. Show queries</a:t>
            </a:r>
          </a:p>
          <a:p>
            <a:r>
              <a:rPr lang="en-US" dirty="0"/>
              <a:t>3. Pin last query to "Monitoring &amp; Analytics" dashboard and refresh it</a:t>
            </a:r>
          </a:p>
          <a:p>
            <a:endParaRPr lang="en-US" dirty="0"/>
          </a:p>
          <a:p>
            <a:r>
              <a:rPr lang="en-US" dirty="0"/>
              <a:t>Usage?</a:t>
            </a:r>
          </a:p>
          <a:p>
            <a:endParaRPr lang="en-US" dirty="0"/>
          </a:p>
          <a:p>
            <a:r>
              <a:rPr lang="en-US" dirty="0"/>
              <a:t>Metrics (</a:t>
            </a:r>
            <a:r>
              <a:rPr lang="en-US" dirty="0" err="1"/>
              <a:t>contosoretailweb</a:t>
            </a:r>
            <a:r>
              <a:rPr lang="en-US" dirty="0"/>
              <a:t>):</a:t>
            </a:r>
          </a:p>
          <a:p>
            <a:r>
              <a:rPr lang="en-US" dirty="0"/>
              <a:t>1. Show live metrics, show main server</a:t>
            </a:r>
          </a:p>
          <a:p>
            <a:r>
              <a:rPr lang="en-US" dirty="0"/>
              <a:t>2. Increase traffic from </a:t>
            </a:r>
            <a:r>
              <a:rPr lang="en-US" dirty="0" err="1"/>
              <a:t>CloudShop</a:t>
            </a:r>
            <a:r>
              <a:rPr lang="en-US" dirty="0"/>
              <a:t> App</a:t>
            </a:r>
          </a:p>
          <a:p>
            <a:r>
              <a:rPr lang="en-US" dirty="0"/>
              <a:t>3. See the changes live</a:t>
            </a:r>
          </a:p>
          <a:p>
            <a:r>
              <a:rPr lang="en-US" dirty="0"/>
              <a:t>4. Switch over to the metrics preview.</a:t>
            </a:r>
          </a:p>
          <a:p>
            <a:r>
              <a:rPr lang="en-US" dirty="0"/>
              <a:t>5. Add metric for Server Requests, Sum and add City as the next dimension</a:t>
            </a:r>
          </a:p>
          <a:p>
            <a:endParaRPr lang="en-US" dirty="0"/>
          </a:p>
          <a:p>
            <a:r>
              <a:rPr lang="en-US" dirty="0"/>
              <a:t>Tracing (</a:t>
            </a:r>
            <a:r>
              <a:rPr lang="en-US" dirty="0" err="1"/>
              <a:t>contosoretailweb</a:t>
            </a:r>
            <a:r>
              <a:rPr lang="en-US" dirty="0"/>
              <a:t>):</a:t>
            </a:r>
          </a:p>
          <a:p>
            <a:r>
              <a:rPr lang="en-US" dirty="0"/>
              <a:t>1. Show App Map</a:t>
            </a:r>
          </a:p>
          <a:p>
            <a:r>
              <a:rPr lang="en-US" dirty="0"/>
              <a:t>2. Click edge with most errors</a:t>
            </a:r>
          </a:p>
          <a:p>
            <a:r>
              <a:rPr lang="en-US" dirty="0"/>
              <a:t>3. Investigate failures</a:t>
            </a:r>
          </a:p>
          <a:p>
            <a:r>
              <a:rPr lang="en-US" dirty="0"/>
              <a:t>4. Click 284 409 Response code</a:t>
            </a:r>
          </a:p>
          <a:p>
            <a:r>
              <a:rPr lang="en-US" dirty="0"/>
              <a:t>5. Click the suggested one</a:t>
            </a:r>
          </a:p>
          <a:p>
            <a:r>
              <a:rPr lang="en-US" dirty="0"/>
              <a:t>6. Click the error triangle</a:t>
            </a:r>
          </a:p>
          <a:p>
            <a:endParaRPr lang="en-US" dirty="0"/>
          </a:p>
          <a:p>
            <a:endParaRPr lang="en-US" dirty="0"/>
          </a:p>
          <a:p>
            <a:endParaRPr lang="en-US" dirty="0"/>
          </a:p>
          <a:p>
            <a:endParaRPr lang="en-US" dirty="0"/>
          </a:p>
          <a:p>
            <a:endParaRPr lang="en-US" dirty="0"/>
          </a:p>
          <a:p>
            <a:r>
              <a:rPr lang="en-US" dirty="0"/>
              <a:t>Infrastructure software is in the midst of a paradigm shift. Containers, orchestrators, microservices architectures, service meshes, immutable infrastructure, and functions-as-a-service (also known as “serverless”) are incredibly promising ideas</a:t>
            </a:r>
          </a:p>
          <a:p>
            <a:r>
              <a:rPr lang="en-US" dirty="0"/>
              <a:t>that fundamentally change the way software is built and operated. As a result of these advances, the systems being built across the board—at companies large and small—have become more distributed, and in the case of containerization, more</a:t>
            </a:r>
          </a:p>
          <a:p>
            <a:r>
              <a:rPr lang="en-US" dirty="0"/>
              <a:t>ephemeral.</a:t>
            </a:r>
          </a:p>
          <a:p>
            <a:endParaRPr lang="en-US" dirty="0"/>
          </a:p>
          <a:p>
            <a:r>
              <a:rPr lang="en-US" dirty="0"/>
              <a:t>Most organizations are at the stage of early adoption of cloud</a:t>
            </a:r>
          </a:p>
          <a:p>
            <a:r>
              <a:rPr lang="en-US" dirty="0"/>
              <a:t>native technologies, with the failure modes of these new paradigms still remaining somewhat nebulous and not widely advertised. To successfully maneuver this brave new world, gaining visibility into the behavior of applications becomes</a:t>
            </a:r>
          </a:p>
          <a:p>
            <a:r>
              <a:rPr lang="en-US" dirty="0"/>
              <a:t>more pressing than ever before for software development teams.</a:t>
            </a:r>
          </a:p>
          <a:p>
            <a:endParaRPr lang="en-US" dirty="0"/>
          </a:p>
          <a:p>
            <a:r>
              <a:rPr lang="en-US" dirty="0"/>
              <a:t>Services are getting simpler, systems are getting more complex.</a:t>
            </a:r>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a:t>
            </a:fld>
            <a:endParaRPr lang="en-US" dirty="0"/>
          </a:p>
        </p:txBody>
      </p:sp>
    </p:spTree>
    <p:extLst>
      <p:ext uri="{BB962C8B-B14F-4D97-AF65-F5344CB8AC3E}">
        <p14:creationId xmlns:p14="http://schemas.microsoft.com/office/powerpoint/2010/main" val="4271099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11</a:t>
            </a:fld>
            <a:endParaRPr lang="en-US" dirty="0"/>
          </a:p>
        </p:txBody>
      </p:sp>
    </p:spTree>
    <p:extLst>
      <p:ext uri="{BB962C8B-B14F-4D97-AF65-F5344CB8AC3E}">
        <p14:creationId xmlns:p14="http://schemas.microsoft.com/office/powerpoint/2010/main" val="2746207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rules that catch real incidents most often should be as simple, predictable, and reliable as possible.</a:t>
            </a:r>
          </a:p>
          <a:p>
            <a:r>
              <a:rPr lang="en-US" dirty="0"/>
              <a:t>- Data collection, aggregation, and alerting configuration that is rarely exercised (e.g., less than once a quarter for some SRE teams) should be up for removal.</a:t>
            </a:r>
          </a:p>
          <a:p>
            <a:r>
              <a:rPr lang="en-US" dirty="0"/>
              <a:t>- Signals that are collected, but not exposed in any prebaked dashboard nor used by any alert, are candidates for removal.</a:t>
            </a:r>
          </a:p>
          <a:p>
            <a:r>
              <a:rPr lang="en-US" dirty="0"/>
              <a:t>- The corollary of the aforementioned points is that monitoring data needs to actionable</a:t>
            </a:r>
          </a:p>
          <a:p>
            <a:endParaRPr lang="en-US" dirty="0"/>
          </a:p>
          <a:p>
            <a:r>
              <a:rPr lang="en-US" dirty="0"/>
              <a:t>“Read your writes” - also important for metered systems</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12</a:t>
            </a:fld>
            <a:endParaRPr lang="en-US" dirty="0"/>
          </a:p>
        </p:txBody>
      </p:sp>
    </p:spTree>
    <p:extLst>
      <p:ext uri="{BB962C8B-B14F-4D97-AF65-F5344CB8AC3E}">
        <p14:creationId xmlns:p14="http://schemas.microsoft.com/office/powerpoint/2010/main" val="274834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13</a:t>
            </a:fld>
            <a:endParaRPr lang="en-US" dirty="0"/>
          </a:p>
        </p:txBody>
      </p:sp>
    </p:spTree>
    <p:extLst>
      <p:ext uri="{BB962C8B-B14F-4D97-AF65-F5344CB8AC3E}">
        <p14:creationId xmlns:p14="http://schemas.microsoft.com/office/powerpoint/2010/main" val="389247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15</a:t>
            </a:fld>
            <a:endParaRPr lang="en-US" dirty="0"/>
          </a:p>
        </p:txBody>
      </p:sp>
    </p:spTree>
    <p:extLst>
      <p:ext uri="{BB962C8B-B14F-4D97-AF65-F5344CB8AC3E}">
        <p14:creationId xmlns:p14="http://schemas.microsoft.com/office/powerpoint/2010/main" val="427692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2</a:t>
            </a:fld>
            <a:endParaRPr lang="en-US" dirty="0"/>
          </a:p>
        </p:txBody>
      </p:sp>
    </p:spTree>
    <p:extLst>
      <p:ext uri="{BB962C8B-B14F-4D97-AF65-F5344CB8AC3E}">
        <p14:creationId xmlns:p14="http://schemas.microsoft.com/office/powerpoint/2010/main" val="405282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monitoring/Observability of a system evolves with the system, just like a test suite evolves with a system.</a:t>
            </a:r>
          </a:p>
          <a:p>
            <a:endParaRPr lang="en-US" dirty="0"/>
          </a:p>
          <a:p>
            <a:r>
              <a:rPr lang="en-US" dirty="0"/>
              <a:t>Your monitoring system should address two questions: what’s broken, and why? The “what’s broken” indicates the symptom; the “why” indicates a (possibly intermediate) </a:t>
            </a:r>
            <a:r>
              <a:rPr lang="en-US" dirty="0" err="1"/>
              <a:t>cause.“What</a:t>
            </a:r>
            <a:r>
              <a:rPr lang="en-US" dirty="0"/>
              <a:t>” versus “why” is one of the most important distinctions in writing good monitoring with maximum signal and minimum noise.</a:t>
            </a:r>
          </a:p>
          <a:p>
            <a:endParaRPr lang="en-US" dirty="0"/>
          </a:p>
          <a:p>
            <a:r>
              <a:rPr lang="en-US" dirty="0"/>
              <a:t>Building “monitorable” systems requires being able to understand the failure domain of the critical components of the system proactively. And that’s a tall order. Especially for complex systems. More so for simple systems that interact complexly with one another.</a:t>
            </a:r>
          </a:p>
          <a:p>
            <a:endParaRPr lang="en-US" dirty="0"/>
          </a:p>
          <a:p>
            <a:r>
              <a:rPr lang="en-US" dirty="0"/>
              <a:t>The more mature a system, the better understood are its failure modes. Battle hardened, “boring” technology often comes with well-publicized, well-understood and monitorable failure modes. Being able to entirely architect away a failure mode is the best thing one can do while building systems. The next best thing one can do is to be able to “monitor” impending failures and alert accordingly.</a:t>
            </a:r>
          </a:p>
          <a:p>
            <a:endParaRPr lang="en-US" dirty="0"/>
          </a:p>
          <a:p>
            <a:r>
              <a:rPr lang="en-US" dirty="0"/>
              <a:t>I’m beginning to think one of the design goals while building systems should be to make it as monitorable as possible — which means minimizing the number of unknown-unknowns.</a:t>
            </a:r>
          </a:p>
          <a:p>
            <a:endParaRPr lang="en-US" dirty="0"/>
          </a:p>
          <a:p>
            <a:r>
              <a:rPr lang="en-US" dirty="0"/>
              <a:t>Monitoring provides a good approximation of the health of a system, but monitoring doesn’t prevent failure entirely.</a:t>
            </a:r>
          </a:p>
          <a:p>
            <a:endParaRPr lang="en-US" dirty="0"/>
          </a:p>
          <a:p>
            <a:r>
              <a:rPr lang="en-US" dirty="0"/>
              <a:t>Monitoring, as such, is best limited to key business and systems metrics derived from time-series based instrumentation, known failure modes as well as </a:t>
            </a:r>
            <a:r>
              <a:rPr lang="en-US" dirty="0" err="1"/>
              <a:t>blackbox</a:t>
            </a:r>
            <a:r>
              <a:rPr lang="en-US" dirty="0"/>
              <a:t> tests. “Observability”, on the other hand, aims to provide highly granular insights into the behavior of systems along with rich context, perfect for debugging purposes. Since it’s still not possible to predict every single failure mode a system could potentially run into or predict every possible way in which a system could misbehave, it becomes important that we build systems that can be debugged armed with evidence and not conjecture.</a:t>
            </a:r>
          </a:p>
          <a:p>
            <a:endParaRPr lang="en-US" dirty="0"/>
          </a:p>
          <a:p>
            <a:endParaRPr lang="en-US" dirty="0"/>
          </a:p>
          <a:p>
            <a:endParaRPr lang="en-US" dirty="0"/>
          </a:p>
          <a:p>
            <a:r>
              <a:rPr lang="en-US" dirty="0"/>
              <a:t>In its most complete sense, observability is a property of a system that has been designed, built, tested, deployed, operated, monitored, maintained, and evolved</a:t>
            </a:r>
          </a:p>
          <a:p>
            <a:r>
              <a:rPr lang="en-US" dirty="0"/>
              <a:t>in acknowledgment of the following facts:</a:t>
            </a:r>
          </a:p>
          <a:p>
            <a:r>
              <a:rPr lang="en-US" dirty="0"/>
              <a:t>- No complex system is ever fully healthy.</a:t>
            </a:r>
          </a:p>
          <a:p>
            <a:r>
              <a:rPr lang="en-US" dirty="0"/>
              <a:t>- Distributed systems are pathologically unpredictable.</a:t>
            </a:r>
          </a:p>
          <a:p>
            <a:r>
              <a:rPr lang="en-US" dirty="0"/>
              <a:t>- It’s impossible to predict the myriad states of partial failure various parts of</a:t>
            </a:r>
          </a:p>
          <a:p>
            <a:r>
              <a:rPr lang="en-US" dirty="0"/>
              <a:t>the system might end up in.</a:t>
            </a:r>
          </a:p>
          <a:p>
            <a:r>
              <a:rPr lang="en-US" dirty="0"/>
              <a:t>- Failure needs to be embraced at every phase, from system design to </a:t>
            </a:r>
            <a:r>
              <a:rPr lang="en-US" dirty="0" err="1"/>
              <a:t>imple</a:t>
            </a:r>
            <a:endParaRPr lang="en-US" dirty="0"/>
          </a:p>
          <a:p>
            <a:r>
              <a:rPr lang="en-US" dirty="0"/>
              <a:t>mentation,</a:t>
            </a:r>
          </a:p>
          <a:p>
            <a:r>
              <a:rPr lang="en-US" dirty="0"/>
              <a:t>testing, deployment, and, finally, operation.</a:t>
            </a:r>
          </a:p>
          <a:p>
            <a:r>
              <a:rPr lang="en-US" dirty="0"/>
              <a:t>- Ease of debugging is a cornerstone for the maintenance and evolution of</a:t>
            </a:r>
          </a:p>
          <a:p>
            <a:r>
              <a:rPr lang="en-US" dirty="0"/>
              <a:t>robust systems.</a:t>
            </a:r>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3</a:t>
            </a:fld>
            <a:endParaRPr lang="en-US" dirty="0"/>
          </a:p>
        </p:txBody>
      </p:sp>
    </p:spTree>
    <p:extLst>
      <p:ext uri="{BB962C8B-B14F-4D97-AF65-F5344CB8AC3E}">
        <p14:creationId xmlns:p14="http://schemas.microsoft.com/office/powerpoint/2010/main" val="328217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camera is Observability - so you can ask a question later that you don’t have today.</a:t>
            </a:r>
          </a:p>
          <a:p>
            <a:endParaRPr lang="en-US" dirty="0"/>
          </a:p>
          <a:p>
            <a:r>
              <a:rPr lang="en-US" dirty="0"/>
              <a:t>Door and window sensors are monitoring, looking for a known failure mode and issuing an alert.</a:t>
            </a:r>
          </a:p>
          <a:p>
            <a:endParaRPr lang="en-US" dirty="0"/>
          </a:p>
          <a:p>
            <a:r>
              <a:rPr lang="en-US" dirty="0"/>
              <a:t>Monitoring aligns with being on call, Observability requires a developer, and tooling to make sense of the data collected</a:t>
            </a:r>
          </a:p>
          <a:p>
            <a:endParaRPr lang="en-US" dirty="0"/>
          </a:p>
          <a:p>
            <a:r>
              <a:rPr lang="en-US" dirty="0"/>
              <a:t>Having data at our disposal alone doesn’t solve problems. Problem solving also involves the right amount of engineering intuition and domain experience to ask the right questions</a:t>
            </a:r>
          </a:p>
          <a:p>
            <a:endParaRPr lang="en-US" dirty="0"/>
          </a:p>
          <a:p>
            <a:r>
              <a:rPr lang="en-US" dirty="0"/>
              <a:t>Furthermore, unlike “monitoring” which is known failure centric, “Observability” doesn’t necessarily have to be closely tied to an outage or a user complaint. It can be used as a way to better understand system performance and behavior, even during the what can be perceived as “normal” operation of a system.</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4</a:t>
            </a:fld>
            <a:endParaRPr lang="en-US" dirty="0"/>
          </a:p>
        </p:txBody>
      </p:sp>
    </p:spTree>
    <p:extLst>
      <p:ext uri="{BB962C8B-B14F-4D97-AF65-F5344CB8AC3E}">
        <p14:creationId xmlns:p14="http://schemas.microsoft.com/office/powerpoint/2010/main" val="234072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6</a:t>
            </a:fld>
            <a:endParaRPr lang="en-US" dirty="0"/>
          </a:p>
        </p:txBody>
      </p:sp>
    </p:spTree>
    <p:extLst>
      <p:ext uri="{BB962C8B-B14F-4D97-AF65-F5344CB8AC3E}">
        <p14:creationId xmlns:p14="http://schemas.microsoft.com/office/powerpoint/2010/main" val="113325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Metrics are a numeric representation of our data and as such can fully harness the power of mathematical modeling and prediction to derive knowledge of the behavior of our system over intervals of time in the present and future</a:t>
            </a:r>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7</a:t>
            </a:fld>
            <a:endParaRPr lang="en-US" dirty="0"/>
          </a:p>
        </p:txBody>
      </p:sp>
    </p:spTree>
    <p:extLst>
      <p:ext uri="{BB962C8B-B14F-4D97-AF65-F5344CB8AC3E}">
        <p14:creationId xmlns:p14="http://schemas.microsoft.com/office/powerpoint/2010/main" val="1594443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see both traces and metrics as an abstraction built on top of logs [events?] that pre-process and encode information along two orthogonal axes, one being request centric, the other being system centric.</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8</a:t>
            </a:fld>
            <a:endParaRPr lang="en-US" dirty="0"/>
          </a:p>
        </p:txBody>
      </p:sp>
    </p:spTree>
    <p:extLst>
      <p:ext uri="{BB962C8B-B14F-4D97-AF65-F5344CB8AC3E}">
        <p14:creationId xmlns:p14="http://schemas.microsoft.com/office/powerpoint/2010/main" val="464952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9</a:t>
            </a:fld>
            <a:endParaRPr lang="en-US" dirty="0"/>
          </a:p>
        </p:txBody>
      </p:sp>
    </p:spTree>
    <p:extLst>
      <p:ext uri="{BB962C8B-B14F-4D97-AF65-F5344CB8AC3E}">
        <p14:creationId xmlns:p14="http://schemas.microsoft.com/office/powerpoint/2010/main" val="652090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10</a:t>
            </a:fld>
            <a:endParaRPr lang="en-US" dirty="0"/>
          </a:p>
        </p:txBody>
      </p:sp>
    </p:spTree>
    <p:extLst>
      <p:ext uri="{BB962C8B-B14F-4D97-AF65-F5344CB8AC3E}">
        <p14:creationId xmlns:p14="http://schemas.microsoft.com/office/powerpoint/2010/main" val="141719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10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99251025"/>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7644" y="195263"/>
            <a:ext cx="8776097" cy="4455719"/>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6"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000" b="0" i="0" kern="900" spc="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1330130835"/>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358643" y="519708"/>
            <a:ext cx="2835315" cy="3618309"/>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3" name="Picture Placeholder 11"/>
          <p:cNvSpPr>
            <a:spLocks noGrp="1"/>
          </p:cNvSpPr>
          <p:nvPr>
            <p:ph type="pic" sz="quarter" idx="11"/>
          </p:nvPr>
        </p:nvSpPr>
        <p:spPr>
          <a:xfrm>
            <a:off x="4950042" y="519708"/>
            <a:ext cx="2835315" cy="3618309"/>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7" name="Text Placeholder 16"/>
          <p:cNvSpPr>
            <a:spLocks noGrp="1"/>
          </p:cNvSpPr>
          <p:nvPr>
            <p:ph type="body" sz="quarter" idx="12"/>
          </p:nvPr>
        </p:nvSpPr>
        <p:spPr>
          <a:xfrm>
            <a:off x="1223628" y="4326703"/>
            <a:ext cx="3078100" cy="270272"/>
          </a:xfrm>
          <a:prstGeom prst="rect">
            <a:avLst/>
          </a:prstGeom>
        </p:spPr>
        <p:txBody>
          <a:bodyPr vert="horz" lIns="34290" tIns="17145" rIns="34290" bIns="17145"/>
          <a:lstStyle>
            <a:lvl1pPr marL="119063" indent="0" algn="l">
              <a:buFontTx/>
              <a:buNone/>
              <a:defRPr sz="1400" b="0" cap="none" spc="0">
                <a:ln w="18415" cmpd="sng">
                  <a:noFill/>
                  <a:prstDash val="solid"/>
                </a:ln>
                <a:solidFill>
                  <a:schemeClr val="tx1"/>
                </a:solidFill>
                <a:effectLst/>
                <a:latin typeface="League Gothic"/>
              </a:defRPr>
            </a:lvl1pPr>
            <a:lvl2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2pPr>
            <a:lvl3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3pPr>
            <a:lvl4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4pPr>
            <a:lvl5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5pPr>
          </a:lstStyle>
          <a:p>
            <a:pPr lvl="0"/>
            <a:r>
              <a:rPr lang="en-US" dirty="0"/>
              <a:t>Click to edit Master text styles</a:t>
            </a:r>
          </a:p>
        </p:txBody>
      </p:sp>
      <p:sp>
        <p:nvSpPr>
          <p:cNvPr id="20" name="Text Placeholder 16"/>
          <p:cNvSpPr>
            <a:spLocks noGrp="1"/>
          </p:cNvSpPr>
          <p:nvPr>
            <p:ph type="body" sz="quarter" idx="13"/>
          </p:nvPr>
        </p:nvSpPr>
        <p:spPr>
          <a:xfrm>
            <a:off x="4788266" y="4326703"/>
            <a:ext cx="3078100" cy="270272"/>
          </a:xfrm>
          <a:prstGeom prst="rect">
            <a:avLst/>
          </a:prstGeom>
        </p:spPr>
        <p:txBody>
          <a:bodyPr vert="horz" lIns="34290" tIns="17145" rIns="34290" bIns="17145"/>
          <a:lstStyle>
            <a:lvl1pPr marL="119063" indent="0" algn="l">
              <a:buFontTx/>
              <a:buNone/>
              <a:defRPr sz="1400" b="0" cap="none" spc="0">
                <a:ln w="18415" cmpd="sng">
                  <a:noFill/>
                  <a:prstDash val="solid"/>
                </a:ln>
                <a:solidFill>
                  <a:schemeClr val="tx1"/>
                </a:solidFill>
                <a:effectLst/>
                <a:latin typeface="League Gothic"/>
              </a:defRPr>
            </a:lvl1pPr>
            <a:lvl2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2pPr>
            <a:lvl3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3pPr>
            <a:lvl4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4pPr>
            <a:lvl5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5pPr>
          </a:lstStyle>
          <a:p>
            <a:pPr lvl="0"/>
            <a:r>
              <a:rPr lang="en-US" dirty="0"/>
              <a:t>Click to edit Master text styles</a:t>
            </a:r>
          </a:p>
        </p:txBody>
      </p:sp>
      <p:sp>
        <p:nvSpPr>
          <p:cNvPr id="6" name="Footer Placeholder 1"/>
          <p:cNvSpPr>
            <a:spLocks noGrp="1"/>
          </p:cNvSpPr>
          <p:nvPr>
            <p:ph type="ftr" sz="quarter" idx="14"/>
          </p:nvPr>
        </p:nvSpPr>
        <p:spPr>
          <a:xfrm>
            <a:off x="179512" y="5009356"/>
            <a:ext cx="8885238" cy="268287"/>
          </a:xfrm>
          <a:prstGeom prst="rect">
            <a:avLst/>
          </a:prstGeom>
        </p:spPr>
        <p:txBody>
          <a:bodyPr/>
          <a:lstStyle>
            <a:lvl1pPr>
              <a:defRPr>
                <a:latin typeface="League Gothic" panose="00000500000000000000" pitchFamily="50" charset="0"/>
              </a:defRPr>
            </a:lvl1pPr>
          </a:lstStyle>
          <a:p>
            <a:pPr>
              <a:defRPr/>
            </a:pPr>
            <a:r>
              <a:rPr lang="en-US" dirty="0"/>
              <a:t>YOUR COMPANY NAME  |  LONG AND INTERESTING PRESENTATION TITLE  |  VERSION NO. XX  |  06/06/2012</a:t>
            </a:r>
          </a:p>
        </p:txBody>
      </p:sp>
    </p:spTree>
    <p:extLst>
      <p:ext uri="{BB962C8B-B14F-4D97-AF65-F5344CB8AC3E}">
        <p14:creationId xmlns:p14="http://schemas.microsoft.com/office/powerpoint/2010/main" val="4181588979"/>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5" name="Text Placeholder 17"/>
          <p:cNvSpPr>
            <a:spLocks noGrp="1"/>
          </p:cNvSpPr>
          <p:nvPr>
            <p:ph type="body" sz="quarter" idx="21"/>
          </p:nvPr>
        </p:nvSpPr>
        <p:spPr>
          <a:xfrm>
            <a:off x="359532" y="3597864"/>
            <a:ext cx="2457273" cy="1080120"/>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6" name="Text Placeholder 17"/>
          <p:cNvSpPr>
            <a:spLocks noGrp="1"/>
          </p:cNvSpPr>
          <p:nvPr>
            <p:ph type="body" sz="quarter" idx="22"/>
          </p:nvPr>
        </p:nvSpPr>
        <p:spPr>
          <a:xfrm>
            <a:off x="3275856" y="3597864"/>
            <a:ext cx="2457273" cy="1080120"/>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7" name="Text Placeholder 17"/>
          <p:cNvSpPr>
            <a:spLocks noGrp="1"/>
          </p:cNvSpPr>
          <p:nvPr>
            <p:ph type="body" sz="quarter" idx="23"/>
          </p:nvPr>
        </p:nvSpPr>
        <p:spPr>
          <a:xfrm>
            <a:off x="6246186" y="3597864"/>
            <a:ext cx="2457273" cy="1080120"/>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9" name="Picture Placeholder 8"/>
          <p:cNvSpPr>
            <a:spLocks noGrp="1"/>
          </p:cNvSpPr>
          <p:nvPr>
            <p:ph type="pic" sz="quarter" idx="24"/>
          </p:nvPr>
        </p:nvSpPr>
        <p:spPr>
          <a:xfrm>
            <a:off x="494412" y="519708"/>
            <a:ext cx="2295525" cy="286226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0" name="Picture Placeholder 8"/>
          <p:cNvSpPr>
            <a:spLocks noGrp="1"/>
          </p:cNvSpPr>
          <p:nvPr>
            <p:ph type="pic" sz="quarter" idx="25"/>
          </p:nvPr>
        </p:nvSpPr>
        <p:spPr>
          <a:xfrm>
            <a:off x="3410736" y="519708"/>
            <a:ext cx="2295525" cy="286226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1" name="Picture Placeholder 8"/>
          <p:cNvSpPr>
            <a:spLocks noGrp="1"/>
          </p:cNvSpPr>
          <p:nvPr>
            <p:ph type="pic" sz="quarter" idx="26"/>
          </p:nvPr>
        </p:nvSpPr>
        <p:spPr>
          <a:xfrm>
            <a:off x="6354063" y="519708"/>
            <a:ext cx="2295525" cy="286226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4"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000" b="0" i="0" kern="900" spc="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1350105391"/>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Name &amp; Bio">
    <p:spTree>
      <p:nvGrpSpPr>
        <p:cNvPr id="1" name=""/>
        <p:cNvGrpSpPr/>
        <p:nvPr/>
      </p:nvGrpSpPr>
      <p:grpSpPr>
        <a:xfrm>
          <a:off x="0" y="0"/>
          <a:ext cx="0" cy="0"/>
          <a:chOff x="0" y="0"/>
          <a:chExt cx="0" cy="0"/>
        </a:xfrm>
      </p:grpSpPr>
      <p:sp>
        <p:nvSpPr>
          <p:cNvPr id="10" name="Title 9"/>
          <p:cNvSpPr>
            <a:spLocks noGrp="1"/>
          </p:cNvSpPr>
          <p:nvPr>
            <p:ph type="title"/>
          </p:nvPr>
        </p:nvSpPr>
        <p:spPr>
          <a:xfrm>
            <a:off x="457200" y="562372"/>
            <a:ext cx="8229600" cy="857250"/>
          </a:xfrm>
          <a:prstGeom prst="rect">
            <a:avLst/>
          </a:prstGeom>
        </p:spPr>
        <p:txBody>
          <a:bodyPr vert="horz" lIns="34290" tIns="17145" rIns="34290" bIns="17145"/>
          <a:lstStyle>
            <a:lvl1pPr algn="l">
              <a:defRPr sz="3600">
                <a:solidFill>
                  <a:schemeClr val="tx1"/>
                </a:solidFill>
                <a:latin typeface="Zerox"/>
                <a:cs typeface="Zerox"/>
              </a:defRPr>
            </a:lvl1pPr>
          </a:lstStyle>
          <a:p>
            <a:r>
              <a:rPr lang="en-US" dirty="0"/>
              <a:t>Click to edit Master title style</a:t>
            </a:r>
          </a:p>
        </p:txBody>
      </p:sp>
      <p:sp>
        <p:nvSpPr>
          <p:cNvPr id="6" name="Picture Placeholder 5"/>
          <p:cNvSpPr>
            <a:spLocks noGrp="1"/>
          </p:cNvSpPr>
          <p:nvPr>
            <p:ph type="pic" sz="quarter" idx="10"/>
          </p:nvPr>
        </p:nvSpPr>
        <p:spPr>
          <a:xfrm>
            <a:off x="521550" y="1275606"/>
            <a:ext cx="1485305" cy="1863486"/>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7" name="Picture Placeholder 5"/>
          <p:cNvSpPr>
            <a:spLocks noGrp="1"/>
          </p:cNvSpPr>
          <p:nvPr>
            <p:ph type="pic" sz="quarter" idx="11"/>
          </p:nvPr>
        </p:nvSpPr>
        <p:spPr>
          <a:xfrm>
            <a:off x="2717794" y="1329333"/>
            <a:ext cx="1485305" cy="189071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8" name="Picture Placeholder 5"/>
          <p:cNvSpPr>
            <a:spLocks noGrp="1"/>
          </p:cNvSpPr>
          <p:nvPr>
            <p:ph type="pic" sz="quarter" idx="12"/>
          </p:nvPr>
        </p:nvSpPr>
        <p:spPr>
          <a:xfrm>
            <a:off x="4914038" y="1329333"/>
            <a:ext cx="1485305" cy="189071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9" name="Picture Placeholder 5"/>
          <p:cNvSpPr>
            <a:spLocks noGrp="1"/>
          </p:cNvSpPr>
          <p:nvPr>
            <p:ph type="pic" sz="quarter" idx="13"/>
          </p:nvPr>
        </p:nvSpPr>
        <p:spPr>
          <a:xfrm>
            <a:off x="7110282" y="1329333"/>
            <a:ext cx="1485305" cy="189071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2" name="Text Placeholder 11"/>
          <p:cNvSpPr>
            <a:spLocks noGrp="1"/>
          </p:cNvSpPr>
          <p:nvPr>
            <p:ph type="body" sz="quarter" idx="14"/>
          </p:nvPr>
        </p:nvSpPr>
        <p:spPr>
          <a:xfrm>
            <a:off x="386535"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3" name="Text Placeholder 11"/>
          <p:cNvSpPr>
            <a:spLocks noGrp="1"/>
          </p:cNvSpPr>
          <p:nvPr>
            <p:ph type="body" sz="quarter" idx="15"/>
          </p:nvPr>
        </p:nvSpPr>
        <p:spPr>
          <a:xfrm>
            <a:off x="2600781"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4" name="Text Placeholder 11"/>
          <p:cNvSpPr>
            <a:spLocks noGrp="1"/>
          </p:cNvSpPr>
          <p:nvPr>
            <p:ph type="body" sz="quarter" idx="16"/>
          </p:nvPr>
        </p:nvSpPr>
        <p:spPr>
          <a:xfrm>
            <a:off x="4788024"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5" name="Text Placeholder 11"/>
          <p:cNvSpPr>
            <a:spLocks noGrp="1"/>
          </p:cNvSpPr>
          <p:nvPr>
            <p:ph type="body" sz="quarter" idx="17"/>
          </p:nvPr>
        </p:nvSpPr>
        <p:spPr>
          <a:xfrm>
            <a:off x="7002270"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8" name="Text Placeholder 17"/>
          <p:cNvSpPr>
            <a:spLocks noGrp="1"/>
          </p:cNvSpPr>
          <p:nvPr>
            <p:ph type="body" sz="quarter" idx="18" hasCustomPrompt="1"/>
          </p:nvPr>
        </p:nvSpPr>
        <p:spPr>
          <a:xfrm>
            <a:off x="2600781" y="3732879"/>
            <a:ext cx="1728192"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Master text styles</a:t>
            </a:r>
          </a:p>
        </p:txBody>
      </p:sp>
      <p:sp>
        <p:nvSpPr>
          <p:cNvPr id="19" name="Text Placeholder 17"/>
          <p:cNvSpPr>
            <a:spLocks noGrp="1"/>
          </p:cNvSpPr>
          <p:nvPr>
            <p:ph type="body" sz="quarter" idx="19"/>
          </p:nvPr>
        </p:nvSpPr>
        <p:spPr>
          <a:xfrm>
            <a:off x="7002270" y="3732879"/>
            <a:ext cx="1728192"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21" name="Text Placeholder 17"/>
          <p:cNvSpPr>
            <a:spLocks noGrp="1"/>
          </p:cNvSpPr>
          <p:nvPr>
            <p:ph type="body" sz="quarter" idx="20"/>
          </p:nvPr>
        </p:nvSpPr>
        <p:spPr>
          <a:xfrm>
            <a:off x="4788024" y="3732879"/>
            <a:ext cx="1728192"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22" name="Text Placeholder 17"/>
          <p:cNvSpPr>
            <a:spLocks noGrp="1"/>
          </p:cNvSpPr>
          <p:nvPr>
            <p:ph type="body" sz="quarter" idx="21"/>
          </p:nvPr>
        </p:nvSpPr>
        <p:spPr>
          <a:xfrm>
            <a:off x="386535" y="3732879"/>
            <a:ext cx="1674186"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23"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000" b="0" i="0" kern="900" spc="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2947212244"/>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ransition spd="med">
    <p:fade thruBlk="1"/>
  </p:transition>
  <p:hf sldNum="0" hdr="0" dt="0"/>
  <p:txStyles>
    <p:title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p:titleStyle>
    <p:body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7.emf"/><Relationship Id="rId4" Type="http://schemas.openxmlformats.org/officeDocument/2006/relationships/image" Target="../media/image3.emf"/><Relationship Id="rId9"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B2A5B-AD7B-4000-AF4C-98D3FE326D25}"/>
              </a:ext>
            </a:extLst>
          </p:cNvPr>
          <p:cNvSpPr txBox="1">
            <a:spLocks noChangeArrowheads="1"/>
          </p:cNvSpPr>
          <p:nvPr/>
        </p:nvSpPr>
        <p:spPr bwMode="auto">
          <a:xfrm>
            <a:off x="395288" y="1381869"/>
            <a:ext cx="4176712" cy="2486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855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AD360C"/>
                </a:solidFill>
                <a:effectLst/>
                <a:uLnTx/>
                <a:uFillTx/>
                <a:latin typeface="Zerox"/>
                <a:sym typeface="Zerox" charset="0"/>
              </a:rPr>
              <a:t>Untangling</a:t>
            </a:r>
            <a:br>
              <a:rPr kumimoji="0" lang="en-US" sz="6400" b="0" i="0" u="none" strike="noStrike" kern="0" cap="none" spc="0" normalizeH="0" baseline="0" noProof="0" dirty="0">
                <a:ln>
                  <a:noFill/>
                </a:ln>
                <a:solidFill>
                  <a:srgbClr val="AD360C"/>
                </a:solidFill>
                <a:effectLst/>
                <a:uLnTx/>
                <a:uFillTx/>
                <a:latin typeface="Zerox"/>
                <a:sym typeface="Zerox" charset="0"/>
              </a:rPr>
            </a:br>
            <a:r>
              <a:rPr kumimoji="0" lang="en-US" sz="6400" b="0" i="0" u="none" strike="noStrike" kern="0" cap="none" spc="0" normalizeH="0" baseline="0" noProof="0" dirty="0">
                <a:ln>
                  <a:noFill/>
                </a:ln>
                <a:solidFill>
                  <a:srgbClr val="AD360C"/>
                </a:solidFill>
                <a:effectLst/>
                <a:uLnTx/>
                <a:uFillTx/>
                <a:latin typeface="Zerox"/>
                <a:sym typeface="Zerox" charset="0"/>
              </a:rPr>
              <a:t>production</a:t>
            </a:r>
            <a:br>
              <a:rPr kumimoji="0" lang="en-US" sz="6400" b="0" i="0" u="none" strike="noStrike" kern="0" cap="none" spc="0" normalizeH="0" baseline="0" noProof="0" dirty="0">
                <a:ln>
                  <a:noFill/>
                </a:ln>
                <a:solidFill>
                  <a:srgbClr val="AD360C"/>
                </a:solidFill>
                <a:effectLst/>
                <a:uLnTx/>
                <a:uFillTx/>
                <a:latin typeface="Zerox"/>
                <a:sym typeface="Zerox" charset="0"/>
              </a:rPr>
            </a:br>
            <a:r>
              <a:rPr kumimoji="0" lang="en-US" sz="6400" b="0" i="0" u="none" strike="noStrike" kern="0" cap="none" spc="0" normalizeH="0" baseline="0" noProof="0" dirty="0">
                <a:ln>
                  <a:noFill/>
                </a:ln>
                <a:solidFill>
                  <a:srgbClr val="AD360C"/>
                </a:solidFill>
                <a:effectLst/>
                <a:uLnTx/>
                <a:uFillTx/>
                <a:latin typeface="Zerox"/>
                <a:sym typeface="Zerox" charset="0"/>
              </a:rPr>
              <a:t>monitoring</a:t>
            </a:r>
          </a:p>
        </p:txBody>
      </p:sp>
      <p:sp>
        <p:nvSpPr>
          <p:cNvPr id="3" name="Rectangle 2">
            <a:extLst>
              <a:ext uri="{FF2B5EF4-FFF2-40B4-BE49-F238E27FC236}">
                <a16:creationId xmlns:a16="http://schemas.microsoft.com/office/drawing/2014/main" id="{34A26B3C-0024-4E46-B111-E47836ED3E93}"/>
              </a:ext>
            </a:extLst>
          </p:cNvPr>
          <p:cNvSpPr txBox="1">
            <a:spLocks noChangeArrowheads="1"/>
          </p:cNvSpPr>
          <p:nvPr/>
        </p:nvSpPr>
        <p:spPr bwMode="auto">
          <a:xfrm>
            <a:off x="395288" y="4202955"/>
            <a:ext cx="8209160" cy="1681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League Gothic"/>
                <a:sym typeface="League Gothic" charset="0"/>
              </a:rPr>
              <a:t>Nik Molnar  @nikmd23</a:t>
            </a:r>
            <a:r>
              <a:rPr kumimoji="0" lang="en-US" sz="3600" b="0" i="0" u="none" strike="noStrike" kern="0" cap="none" spc="0" normalizeH="0" baseline="0" noProof="0" dirty="0">
                <a:ln>
                  <a:noFill/>
                </a:ln>
                <a:solidFill>
                  <a:srgbClr val="4C463D"/>
                </a:solidFill>
                <a:effectLst/>
                <a:uLnTx/>
                <a:uFillTx/>
                <a:latin typeface="FontAwesome"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Font Awesome 5 Free Regular" panose="02000503000000000000"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4C463D"/>
              </a:solidFill>
              <a:effectLst/>
              <a:uLnTx/>
              <a:uFillTx/>
              <a:latin typeface="League Gothic"/>
              <a:sym typeface="League Gothic" charset="0"/>
            </a:endParaRPr>
          </a:p>
        </p:txBody>
      </p:sp>
      <p:pic>
        <p:nvPicPr>
          <p:cNvPr id="4" name="Picture 3">
            <a:extLst>
              <a:ext uri="{FF2B5EF4-FFF2-40B4-BE49-F238E27FC236}">
                <a16:creationId xmlns:a16="http://schemas.microsoft.com/office/drawing/2014/main" id="{47EF6CD0-03A3-4F29-BF13-10F75F0E63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424" y="3955142"/>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79B4BFB6-7644-4A84-96E6-48C3BA784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949428"/>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33847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64B0B7-A18D-4F6D-A2AE-D1C129530AFE}"/>
              </a:ext>
            </a:extLst>
          </p:cNvPr>
          <p:cNvPicPr>
            <a:picLocks noChangeAspect="1"/>
          </p:cNvPicPr>
          <p:nvPr/>
        </p:nvPicPr>
        <p:blipFill>
          <a:blip r:embed="rId3"/>
          <a:stretch>
            <a:fillRect/>
          </a:stretch>
        </p:blipFill>
        <p:spPr>
          <a:xfrm>
            <a:off x="6156176" y="3982238"/>
            <a:ext cx="2480976" cy="1109792"/>
          </a:xfrm>
          <a:prstGeom prst="rect">
            <a:avLst/>
          </a:prstGeom>
        </p:spPr>
      </p:pic>
      <p:grpSp>
        <p:nvGrpSpPr>
          <p:cNvPr id="2" name="Group 1">
            <a:extLst>
              <a:ext uri="{FF2B5EF4-FFF2-40B4-BE49-F238E27FC236}">
                <a16:creationId xmlns:a16="http://schemas.microsoft.com/office/drawing/2014/main" id="{03B93C62-863F-46C4-982B-E295FB3BAF0F}"/>
              </a:ext>
            </a:extLst>
          </p:cNvPr>
          <p:cNvGrpSpPr/>
          <p:nvPr/>
        </p:nvGrpSpPr>
        <p:grpSpPr>
          <a:xfrm>
            <a:off x="3447695" y="-110713"/>
            <a:ext cx="5918299" cy="5065545"/>
            <a:chOff x="3447695" y="-110713"/>
            <a:chExt cx="5918299" cy="5065545"/>
          </a:xfrm>
        </p:grpSpPr>
        <p:pic>
          <p:nvPicPr>
            <p:cNvPr id="4" name="Picture 3">
              <a:extLst>
                <a:ext uri="{FF2B5EF4-FFF2-40B4-BE49-F238E27FC236}">
                  <a16:creationId xmlns:a16="http://schemas.microsoft.com/office/drawing/2014/main" id="{CE304C3A-EAAC-440C-859E-36D32D0C0A84}"/>
                </a:ext>
              </a:extLst>
            </p:cNvPr>
            <p:cNvPicPr>
              <a:picLocks noChangeAspect="1"/>
            </p:cNvPicPr>
            <p:nvPr/>
          </p:nvPicPr>
          <p:blipFill>
            <a:blip r:embed="rId4"/>
            <a:stretch>
              <a:fillRect/>
            </a:stretch>
          </p:blipFill>
          <p:spPr>
            <a:xfrm>
              <a:off x="5364089" y="195485"/>
              <a:ext cx="4001905" cy="2708057"/>
            </a:xfrm>
            <a:prstGeom prst="rect">
              <a:avLst/>
            </a:prstGeom>
          </p:spPr>
        </p:pic>
        <p:sp>
          <p:nvSpPr>
            <p:cNvPr id="5" name="Rectangle 1">
              <a:extLst>
                <a:ext uri="{FF2B5EF4-FFF2-40B4-BE49-F238E27FC236}">
                  <a16:creationId xmlns:a16="http://schemas.microsoft.com/office/drawing/2014/main" id="{32B862AD-1D97-4455-8244-EEC9411D1E24}"/>
                </a:ext>
              </a:extLst>
            </p:cNvPr>
            <p:cNvSpPr txBox="1">
              <a:spLocks noChangeArrowheads="1"/>
            </p:cNvSpPr>
            <p:nvPr/>
          </p:nvSpPr>
          <p:spPr>
            <a:xfrm>
              <a:off x="6588224" y="1315853"/>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Metrics</a:t>
              </a:r>
            </a:p>
          </p:txBody>
        </p:sp>
        <p:pic>
          <p:nvPicPr>
            <p:cNvPr id="6" name="Picture 5">
              <a:extLst>
                <a:ext uri="{FF2B5EF4-FFF2-40B4-BE49-F238E27FC236}">
                  <a16:creationId xmlns:a16="http://schemas.microsoft.com/office/drawing/2014/main" id="{F1F18B3C-F4AC-4BC6-8443-F8FD18931955}"/>
                </a:ext>
              </a:extLst>
            </p:cNvPr>
            <p:cNvPicPr>
              <a:picLocks noChangeAspect="1"/>
            </p:cNvPicPr>
            <p:nvPr/>
          </p:nvPicPr>
          <p:blipFill>
            <a:blip r:embed="rId5"/>
            <a:stretch>
              <a:fillRect/>
            </a:stretch>
          </p:blipFill>
          <p:spPr>
            <a:xfrm rot="4500000">
              <a:off x="4281091" y="1931451"/>
              <a:ext cx="3561790" cy="2484971"/>
            </a:xfrm>
            <a:prstGeom prst="rect">
              <a:avLst/>
            </a:prstGeom>
          </p:spPr>
        </p:pic>
        <p:sp>
          <p:nvSpPr>
            <p:cNvPr id="7" name="Rectangle 1">
              <a:extLst>
                <a:ext uri="{FF2B5EF4-FFF2-40B4-BE49-F238E27FC236}">
                  <a16:creationId xmlns:a16="http://schemas.microsoft.com/office/drawing/2014/main" id="{8ACB6904-3715-4ED2-B828-3EE7903EACB8}"/>
                </a:ext>
              </a:extLst>
            </p:cNvPr>
            <p:cNvSpPr txBox="1">
              <a:spLocks noChangeArrowheads="1"/>
            </p:cNvSpPr>
            <p:nvPr/>
          </p:nvSpPr>
          <p:spPr>
            <a:xfrm>
              <a:off x="5291833" y="3516341"/>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Logging</a:t>
              </a:r>
            </a:p>
          </p:txBody>
        </p:sp>
        <p:pic>
          <p:nvPicPr>
            <p:cNvPr id="8" name="Picture 7">
              <a:extLst>
                <a:ext uri="{FF2B5EF4-FFF2-40B4-BE49-F238E27FC236}">
                  <a16:creationId xmlns:a16="http://schemas.microsoft.com/office/drawing/2014/main" id="{2E8BF86D-0AF0-4422-A789-B0FCF8742518}"/>
                </a:ext>
              </a:extLst>
            </p:cNvPr>
            <p:cNvPicPr>
              <a:picLocks noChangeAspect="1"/>
            </p:cNvPicPr>
            <p:nvPr/>
          </p:nvPicPr>
          <p:blipFill>
            <a:blip r:embed="rId6"/>
            <a:stretch>
              <a:fillRect/>
            </a:stretch>
          </p:blipFill>
          <p:spPr>
            <a:xfrm rot="14400000">
              <a:off x="3375157" y="-38175"/>
              <a:ext cx="2853131" cy="2708056"/>
            </a:xfrm>
            <a:prstGeom prst="rect">
              <a:avLst/>
            </a:prstGeom>
          </p:spPr>
        </p:pic>
        <p:sp>
          <p:nvSpPr>
            <p:cNvPr id="9" name="Rectangle 1">
              <a:extLst>
                <a:ext uri="{FF2B5EF4-FFF2-40B4-BE49-F238E27FC236}">
                  <a16:creationId xmlns:a16="http://schemas.microsoft.com/office/drawing/2014/main" id="{12439719-3B31-4B0D-9D38-E1C5A524F3F6}"/>
                </a:ext>
              </a:extLst>
            </p:cNvPr>
            <p:cNvSpPr txBox="1">
              <a:spLocks noChangeArrowheads="1"/>
            </p:cNvSpPr>
            <p:nvPr/>
          </p:nvSpPr>
          <p:spPr>
            <a:xfrm>
              <a:off x="3689217" y="843557"/>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Tracing</a:t>
              </a:r>
            </a:p>
          </p:txBody>
        </p:sp>
      </p:grpSp>
      <p:pic>
        <p:nvPicPr>
          <p:cNvPr id="10" name="Picture 3">
            <a:extLst>
              <a:ext uri="{FF2B5EF4-FFF2-40B4-BE49-F238E27FC236}">
                <a16:creationId xmlns:a16="http://schemas.microsoft.com/office/drawing/2014/main" id="{5CF56BC1-52CF-4B9C-ADA7-F7195DC27E0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040298" y="7942953"/>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1" name="Picture 3">
            <a:extLst>
              <a:ext uri="{FF2B5EF4-FFF2-40B4-BE49-F238E27FC236}">
                <a16:creationId xmlns:a16="http://schemas.microsoft.com/office/drawing/2014/main" id="{99E9C2C7-63A0-4658-B59E-BE30C6B3362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3" name="Title 1">
            <a:extLst>
              <a:ext uri="{FF2B5EF4-FFF2-40B4-BE49-F238E27FC236}">
                <a16:creationId xmlns:a16="http://schemas.microsoft.com/office/drawing/2014/main" id="{15CDB69E-2884-43EC-8F21-FD960D115943}"/>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Observability</a:t>
            </a:r>
            <a:br>
              <a:rPr kumimoji="0" lang="en-US" sz="3800" b="0" i="0" u="none" strike="noStrike" kern="0" cap="none" spc="0" normalizeH="0" baseline="0" noProof="0" dirty="0">
                <a:ln>
                  <a:noFill/>
                </a:ln>
                <a:solidFill>
                  <a:srgbClr val="4C463D"/>
                </a:solidFill>
                <a:effectLst/>
                <a:uLnTx/>
                <a:uFillTx/>
                <a:latin typeface="Zerox"/>
                <a:sym typeface="Zerox" charset="0"/>
              </a:rPr>
            </a:br>
            <a:r>
              <a:rPr kumimoji="0" lang="en-US" sz="3800" b="0" i="0" u="none" strike="noStrike" kern="0" cap="none" spc="0" normalizeH="0" baseline="0" noProof="0" dirty="0">
                <a:ln>
                  <a:noFill/>
                </a:ln>
                <a:solidFill>
                  <a:srgbClr val="4C463D"/>
                </a:solidFill>
                <a:effectLst/>
                <a:uLnTx/>
                <a:uFillTx/>
                <a:latin typeface="Zerox"/>
                <a:sym typeface="Zerox" charset="0"/>
              </a:rPr>
              <a:t>Three ways</a:t>
            </a:r>
          </a:p>
        </p:txBody>
      </p:sp>
      <p:pic>
        <p:nvPicPr>
          <p:cNvPr id="12" name="Picture 11">
            <a:extLst>
              <a:ext uri="{FF2B5EF4-FFF2-40B4-BE49-F238E27FC236}">
                <a16:creationId xmlns:a16="http://schemas.microsoft.com/office/drawing/2014/main" id="{9EE8F7A9-D75C-4FD5-83E8-2667D1F394B2}"/>
              </a:ext>
            </a:extLst>
          </p:cNvPr>
          <p:cNvPicPr>
            <a:picLocks noChangeAspect="1"/>
          </p:cNvPicPr>
          <p:nvPr/>
        </p:nvPicPr>
        <p:blipFill>
          <a:blip r:embed="rId8">
            <a:duotone>
              <a:prstClr val="black"/>
              <a:schemeClr val="accent4">
                <a:tint val="45000"/>
                <a:satMod val="400000"/>
              </a:schemeClr>
            </a:duotone>
          </a:blip>
          <a:stretch>
            <a:fillRect/>
          </a:stretch>
        </p:blipFill>
        <p:spPr>
          <a:xfrm rot="900000">
            <a:off x="3753241" y="641072"/>
            <a:ext cx="1584176" cy="337081"/>
          </a:xfrm>
          <a:prstGeom prst="rect">
            <a:avLst/>
          </a:prstGeom>
        </p:spPr>
      </p:pic>
      <p:pic>
        <p:nvPicPr>
          <p:cNvPr id="14" name="Picture 13">
            <a:extLst>
              <a:ext uri="{FF2B5EF4-FFF2-40B4-BE49-F238E27FC236}">
                <a16:creationId xmlns:a16="http://schemas.microsoft.com/office/drawing/2014/main" id="{D9A994F7-C9E1-4B7F-BE0F-25DD91FCC168}"/>
              </a:ext>
            </a:extLst>
          </p:cNvPr>
          <p:cNvPicPr>
            <a:picLocks noChangeAspect="1"/>
          </p:cNvPicPr>
          <p:nvPr/>
        </p:nvPicPr>
        <p:blipFill>
          <a:blip r:embed="rId8">
            <a:duotone>
              <a:prstClr val="black"/>
              <a:schemeClr val="accent4">
                <a:tint val="45000"/>
                <a:satMod val="400000"/>
              </a:schemeClr>
            </a:duotone>
          </a:blip>
          <a:stretch>
            <a:fillRect/>
          </a:stretch>
        </p:blipFill>
        <p:spPr>
          <a:xfrm rot="13500000">
            <a:off x="2802995" y="2444022"/>
            <a:ext cx="1584176" cy="337081"/>
          </a:xfrm>
          <a:prstGeom prst="rect">
            <a:avLst/>
          </a:prstGeom>
        </p:spPr>
      </p:pic>
      <p:grpSp>
        <p:nvGrpSpPr>
          <p:cNvPr id="3" name="Group 2">
            <a:extLst>
              <a:ext uri="{FF2B5EF4-FFF2-40B4-BE49-F238E27FC236}">
                <a16:creationId xmlns:a16="http://schemas.microsoft.com/office/drawing/2014/main" id="{5091F6DB-572E-4AB0-BC13-9D512578F4B1}"/>
              </a:ext>
            </a:extLst>
          </p:cNvPr>
          <p:cNvGrpSpPr/>
          <p:nvPr/>
        </p:nvGrpSpPr>
        <p:grpSpPr>
          <a:xfrm>
            <a:off x="6720289" y="2283718"/>
            <a:ext cx="2388215" cy="1451188"/>
            <a:chOff x="6516216" y="2499742"/>
            <a:chExt cx="2388215" cy="1451188"/>
          </a:xfrm>
        </p:grpSpPr>
        <p:graphicFrame>
          <p:nvGraphicFramePr>
            <p:cNvPr id="17" name="Chart 16">
              <a:extLst>
                <a:ext uri="{FF2B5EF4-FFF2-40B4-BE49-F238E27FC236}">
                  <a16:creationId xmlns:a16="http://schemas.microsoft.com/office/drawing/2014/main" id="{07948FB7-848A-40F1-AFA1-099FAA30C7A4}"/>
                </a:ext>
              </a:extLst>
            </p:cNvPr>
            <p:cNvGraphicFramePr/>
            <p:nvPr>
              <p:extLst>
                <p:ext uri="{D42A27DB-BD31-4B8C-83A1-F6EECF244321}">
                  <p14:modId xmlns:p14="http://schemas.microsoft.com/office/powerpoint/2010/main" val="1045938092"/>
                </p:ext>
              </p:extLst>
            </p:nvPr>
          </p:nvGraphicFramePr>
          <p:xfrm>
            <a:off x="6516216" y="2499742"/>
            <a:ext cx="2388215" cy="1240672"/>
          </p:xfrm>
          <a:graphic>
            <a:graphicData uri="http://schemas.openxmlformats.org/drawingml/2006/chart">
              <c:chart xmlns:c="http://schemas.openxmlformats.org/drawingml/2006/chart" xmlns:r="http://schemas.openxmlformats.org/officeDocument/2006/relationships" r:id="rId9"/>
            </a:graphicData>
          </a:graphic>
        </p:graphicFrame>
        <p:sp>
          <p:nvSpPr>
            <p:cNvPr id="19" name="TextBox 18">
              <a:extLst>
                <a:ext uri="{FF2B5EF4-FFF2-40B4-BE49-F238E27FC236}">
                  <a16:creationId xmlns:a16="http://schemas.microsoft.com/office/drawing/2014/main" id="{7AEF8998-5617-453D-B1DC-A38EEE6CF77F}"/>
                </a:ext>
              </a:extLst>
            </p:cNvPr>
            <p:cNvSpPr txBox="1"/>
            <p:nvPr/>
          </p:nvSpPr>
          <p:spPr>
            <a:xfrm>
              <a:off x="6660233" y="3643153"/>
              <a:ext cx="2133450" cy="307777"/>
            </a:xfrm>
            <a:prstGeom prst="rect">
              <a:avLst/>
            </a:prstGeom>
            <a:noFill/>
            <a:ln>
              <a:noFill/>
            </a:ln>
          </p:spPr>
          <p:txBody>
            <a:bodyPr wrap="square" rtlCol="0">
              <a:spAutoFit/>
            </a:bodyPr>
            <a:lstStyle/>
            <a:p>
              <a:pPr algn="ctr"/>
              <a:r>
                <a:rPr lang="en-US" sz="1400" dirty="0">
                  <a:solidFill>
                    <a:schemeClr val="tx1"/>
                  </a:solidFill>
                  <a:latin typeface="League Gothic" panose="00000500000000000000" pitchFamily="50" charset="0"/>
                </a:rPr>
                <a:t>Item Details Performance Graph</a:t>
              </a:r>
            </a:p>
          </p:txBody>
        </p:sp>
        <p:sp>
          <p:nvSpPr>
            <p:cNvPr id="21" name="TextBox 1">
              <a:extLst>
                <a:ext uri="{FF2B5EF4-FFF2-40B4-BE49-F238E27FC236}">
                  <a16:creationId xmlns:a16="http://schemas.microsoft.com/office/drawing/2014/main" id="{463D6D1C-0BD5-416E-A14B-012F7B60DE0A}"/>
                </a:ext>
              </a:extLst>
            </p:cNvPr>
            <p:cNvSpPr txBox="1"/>
            <p:nvPr/>
          </p:nvSpPr>
          <p:spPr>
            <a:xfrm>
              <a:off x="6590695" y="3388164"/>
              <a:ext cx="2088232" cy="200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50" dirty="0">
                  <a:solidFill>
                    <a:srgbClr val="E0DED4"/>
                  </a:solidFill>
                  <a:latin typeface="League Gothic" panose="00000500000000000000" pitchFamily="50" charset="0"/>
                </a:rPr>
                <a:t>/catalog/item/*</a:t>
              </a:r>
            </a:p>
          </p:txBody>
        </p:sp>
      </p:grpSp>
      <p:sp>
        <p:nvSpPr>
          <p:cNvPr id="20" name="Flowchart: Process 19">
            <a:extLst>
              <a:ext uri="{FF2B5EF4-FFF2-40B4-BE49-F238E27FC236}">
                <a16:creationId xmlns:a16="http://schemas.microsoft.com/office/drawing/2014/main" id="{7FDEF8EC-9308-4D7B-A234-9B87EE6E9451}"/>
              </a:ext>
            </a:extLst>
          </p:cNvPr>
          <p:cNvSpPr/>
          <p:nvPr/>
        </p:nvSpPr>
        <p:spPr>
          <a:xfrm>
            <a:off x="8723584" y="2816987"/>
            <a:ext cx="274172" cy="609473"/>
          </a:xfrm>
          <a:prstGeom prst="flowChartProcess">
            <a:avLst/>
          </a:prstGeom>
          <a:noFill/>
          <a:ln>
            <a:solidFill>
              <a:srgbClr val="4C463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1DED5"/>
                </a:solidFill>
                <a:latin typeface="League Gothic" panose="00000500000000000000" pitchFamily="50" charset="0"/>
              </a:rPr>
              <a:t>90</a:t>
            </a:r>
            <a:r>
              <a:rPr lang="en-US" sz="1200" baseline="30000" dirty="0">
                <a:solidFill>
                  <a:srgbClr val="E1DED5"/>
                </a:solidFill>
                <a:latin typeface="League Gothic" panose="00000500000000000000" pitchFamily="50" charset="0"/>
              </a:rPr>
              <a:t>th</a:t>
            </a:r>
            <a:endParaRPr lang="en-US" sz="1200" dirty="0">
              <a:solidFill>
                <a:srgbClr val="E1DED5"/>
              </a:solidFill>
              <a:latin typeface="League Gothic" panose="00000500000000000000" pitchFamily="50" charset="0"/>
            </a:endParaRPr>
          </a:p>
        </p:txBody>
      </p:sp>
      <p:grpSp>
        <p:nvGrpSpPr>
          <p:cNvPr id="81" name="Group 80">
            <a:extLst>
              <a:ext uri="{FF2B5EF4-FFF2-40B4-BE49-F238E27FC236}">
                <a16:creationId xmlns:a16="http://schemas.microsoft.com/office/drawing/2014/main" id="{3C960F8C-3AF4-461D-B425-4795E7CDB59F}"/>
              </a:ext>
            </a:extLst>
          </p:cNvPr>
          <p:cNvGrpSpPr/>
          <p:nvPr/>
        </p:nvGrpSpPr>
        <p:grpSpPr>
          <a:xfrm>
            <a:off x="345535" y="2499742"/>
            <a:ext cx="1388847" cy="934301"/>
            <a:chOff x="345535" y="2499742"/>
            <a:chExt cx="1388847" cy="934301"/>
          </a:xfrm>
        </p:grpSpPr>
        <p:cxnSp>
          <p:nvCxnSpPr>
            <p:cNvPr id="65" name="Straight Arrow Connector 64">
              <a:extLst>
                <a:ext uri="{FF2B5EF4-FFF2-40B4-BE49-F238E27FC236}">
                  <a16:creationId xmlns:a16="http://schemas.microsoft.com/office/drawing/2014/main" id="{51C54322-DBC9-477C-A621-85A83737CDBB}"/>
                </a:ext>
              </a:extLst>
            </p:cNvPr>
            <p:cNvCxnSpPr>
              <a:cxnSpLocks/>
              <a:endCxn id="56" idx="0"/>
            </p:cNvCxnSpPr>
            <p:nvPr/>
          </p:nvCxnSpPr>
          <p:spPr>
            <a:xfrm>
              <a:off x="345535" y="2499742"/>
              <a:ext cx="0" cy="208555"/>
            </a:xfrm>
            <a:prstGeom prst="straightConnector1">
              <a:avLst/>
            </a:prstGeom>
            <a:noFill/>
            <a:ln w="6350" cap="flat" cmpd="sng" algn="ctr">
              <a:solidFill>
                <a:schemeClr val="tx1"/>
              </a:solidFill>
              <a:prstDash val="solid"/>
              <a:miter lim="800000"/>
              <a:tailEnd type="triangle"/>
            </a:ln>
            <a:effectLst/>
          </p:spPr>
        </p:cxnSp>
        <p:cxnSp>
          <p:nvCxnSpPr>
            <p:cNvPr id="66" name="Connector: Elbow 65">
              <a:extLst>
                <a:ext uri="{FF2B5EF4-FFF2-40B4-BE49-F238E27FC236}">
                  <a16:creationId xmlns:a16="http://schemas.microsoft.com/office/drawing/2014/main" id="{84284126-0D9F-4DF7-BD86-17019BCB8C51}"/>
                </a:ext>
              </a:extLst>
            </p:cNvPr>
            <p:cNvCxnSpPr>
              <a:cxnSpLocks/>
              <a:stCxn id="56" idx="3"/>
              <a:endCxn id="59" idx="0"/>
            </p:cNvCxnSpPr>
            <p:nvPr/>
          </p:nvCxnSpPr>
          <p:spPr>
            <a:xfrm>
              <a:off x="514992" y="2780247"/>
              <a:ext cx="91440" cy="102504"/>
            </a:xfrm>
            <a:prstGeom prst="bentConnector2">
              <a:avLst/>
            </a:prstGeom>
            <a:noFill/>
            <a:ln w="6350" cap="flat" cmpd="sng" algn="ctr">
              <a:solidFill>
                <a:schemeClr val="tx1"/>
              </a:solidFill>
              <a:prstDash val="solid"/>
              <a:miter lim="800000"/>
              <a:tailEnd type="triangle"/>
            </a:ln>
            <a:effectLst/>
          </p:spPr>
        </p:cxnSp>
        <p:cxnSp>
          <p:nvCxnSpPr>
            <p:cNvPr id="67" name="Connector: Elbow 66">
              <a:extLst>
                <a:ext uri="{FF2B5EF4-FFF2-40B4-BE49-F238E27FC236}">
                  <a16:creationId xmlns:a16="http://schemas.microsoft.com/office/drawing/2014/main" id="{D011BB26-73CE-4D57-8B8E-4D9AD2EA3411}"/>
                </a:ext>
              </a:extLst>
            </p:cNvPr>
            <p:cNvCxnSpPr>
              <a:cxnSpLocks/>
              <a:stCxn id="59" idx="3"/>
              <a:endCxn id="60" idx="0"/>
            </p:cNvCxnSpPr>
            <p:nvPr/>
          </p:nvCxnSpPr>
          <p:spPr>
            <a:xfrm>
              <a:off x="697872" y="2954701"/>
              <a:ext cx="208872" cy="102504"/>
            </a:xfrm>
            <a:prstGeom prst="bentConnector2">
              <a:avLst/>
            </a:prstGeom>
            <a:noFill/>
            <a:ln w="6350" cap="flat" cmpd="sng" algn="ctr">
              <a:solidFill>
                <a:schemeClr val="tx1"/>
              </a:solidFill>
              <a:prstDash val="solid"/>
              <a:miter lim="800000"/>
              <a:tailEnd type="triangle"/>
            </a:ln>
            <a:effectLst/>
          </p:spPr>
        </p:cxnSp>
        <p:cxnSp>
          <p:nvCxnSpPr>
            <p:cNvPr id="68" name="Connector: Elbow 67">
              <a:extLst>
                <a:ext uri="{FF2B5EF4-FFF2-40B4-BE49-F238E27FC236}">
                  <a16:creationId xmlns:a16="http://schemas.microsoft.com/office/drawing/2014/main" id="{DB003578-6EA7-4F82-9CFB-EFAA6A1C29B7}"/>
                </a:ext>
              </a:extLst>
            </p:cNvPr>
            <p:cNvCxnSpPr>
              <a:cxnSpLocks/>
              <a:stCxn id="60" idx="3"/>
              <a:endCxn id="61" idx="0"/>
            </p:cNvCxnSpPr>
            <p:nvPr/>
          </p:nvCxnSpPr>
          <p:spPr>
            <a:xfrm>
              <a:off x="1115616" y="3129155"/>
              <a:ext cx="276416" cy="100298"/>
            </a:xfrm>
            <a:prstGeom prst="bentConnector2">
              <a:avLst/>
            </a:prstGeom>
            <a:noFill/>
            <a:ln w="6350" cap="flat" cmpd="sng" algn="ctr">
              <a:solidFill>
                <a:schemeClr val="tx1"/>
              </a:solidFill>
              <a:prstDash val="solid"/>
              <a:miter lim="800000"/>
              <a:tailEnd type="triangle"/>
            </a:ln>
            <a:effectLst/>
          </p:spPr>
        </p:cxnSp>
        <p:cxnSp>
          <p:nvCxnSpPr>
            <p:cNvPr id="69" name="Connector: Elbow 68">
              <a:extLst>
                <a:ext uri="{FF2B5EF4-FFF2-40B4-BE49-F238E27FC236}">
                  <a16:creationId xmlns:a16="http://schemas.microsoft.com/office/drawing/2014/main" id="{670BA679-F5DD-4CFB-A3AF-5B2291D939AF}"/>
                </a:ext>
              </a:extLst>
            </p:cNvPr>
            <p:cNvCxnSpPr>
              <a:cxnSpLocks/>
              <a:stCxn id="60" idx="3"/>
              <a:endCxn id="62" idx="0"/>
            </p:cNvCxnSpPr>
            <p:nvPr/>
          </p:nvCxnSpPr>
          <p:spPr>
            <a:xfrm>
              <a:off x="1115616" y="3129155"/>
              <a:ext cx="618766" cy="304888"/>
            </a:xfrm>
            <a:prstGeom prst="bentConnector2">
              <a:avLst/>
            </a:prstGeom>
            <a:noFill/>
            <a:ln w="6350" cap="flat" cmpd="sng" algn="ctr">
              <a:solidFill>
                <a:schemeClr val="tx1"/>
              </a:solidFill>
              <a:prstDash val="solid"/>
              <a:miter lim="800000"/>
              <a:tailEnd type="triangle"/>
            </a:ln>
            <a:effectLst/>
          </p:spPr>
        </p:cxnSp>
      </p:grpSp>
      <p:grpSp>
        <p:nvGrpSpPr>
          <p:cNvPr id="82" name="Group 81">
            <a:extLst>
              <a:ext uri="{FF2B5EF4-FFF2-40B4-BE49-F238E27FC236}">
                <a16:creationId xmlns:a16="http://schemas.microsoft.com/office/drawing/2014/main" id="{7B08F555-8F5D-450F-9668-9B65C78CE1B8}"/>
              </a:ext>
            </a:extLst>
          </p:cNvPr>
          <p:cNvGrpSpPr/>
          <p:nvPr/>
        </p:nvGrpSpPr>
        <p:grpSpPr>
          <a:xfrm>
            <a:off x="122850" y="2346203"/>
            <a:ext cx="2174107" cy="1557810"/>
            <a:chOff x="122850" y="2346203"/>
            <a:chExt cx="2174107" cy="1557810"/>
          </a:xfrm>
        </p:grpSpPr>
        <p:sp>
          <p:nvSpPr>
            <p:cNvPr id="56" name="Rectangle 55">
              <a:extLst>
                <a:ext uri="{FF2B5EF4-FFF2-40B4-BE49-F238E27FC236}">
                  <a16:creationId xmlns:a16="http://schemas.microsoft.com/office/drawing/2014/main" id="{8DF8155E-976A-42C6-839D-3793200EBA9B}"/>
                </a:ext>
              </a:extLst>
            </p:cNvPr>
            <p:cNvSpPr/>
            <p:nvPr/>
          </p:nvSpPr>
          <p:spPr>
            <a:xfrm>
              <a:off x="176078" y="2708297"/>
              <a:ext cx="338914"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AB1B93-659D-4B0C-819A-E0E9AF9E084D}"/>
                </a:ext>
              </a:extLst>
            </p:cNvPr>
            <p:cNvSpPr txBox="1"/>
            <p:nvPr/>
          </p:nvSpPr>
          <p:spPr>
            <a:xfrm>
              <a:off x="176078" y="3596236"/>
              <a:ext cx="2120879"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League Gothic" panose="00000500000000000000" pitchFamily="50" charset="0"/>
                  <a:ea typeface="+mn-ea"/>
                  <a:cs typeface="+mn-cs"/>
                </a:rPr>
                <a:t>Item Details Request Trace</a:t>
              </a:r>
            </a:p>
          </p:txBody>
        </p:sp>
        <p:sp>
          <p:nvSpPr>
            <p:cNvPr id="59" name="Rectangle 58">
              <a:extLst>
                <a:ext uri="{FF2B5EF4-FFF2-40B4-BE49-F238E27FC236}">
                  <a16:creationId xmlns:a16="http://schemas.microsoft.com/office/drawing/2014/main" id="{CDD752DF-DB5B-42AC-9D52-2474AF086FF4}"/>
                </a:ext>
              </a:extLst>
            </p:cNvPr>
            <p:cNvSpPr/>
            <p:nvPr/>
          </p:nvSpPr>
          <p:spPr>
            <a:xfrm>
              <a:off x="514992" y="2882751"/>
              <a:ext cx="182880"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38E4C58A-0E4B-4F41-837B-98E6C796283B}"/>
                </a:ext>
              </a:extLst>
            </p:cNvPr>
            <p:cNvSpPr/>
            <p:nvPr/>
          </p:nvSpPr>
          <p:spPr>
            <a:xfrm>
              <a:off x="697872" y="3057205"/>
              <a:ext cx="417744"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9959EE4-A63B-4050-82CC-06BE1FB80835}"/>
                </a:ext>
              </a:extLst>
            </p:cNvPr>
            <p:cNvSpPr/>
            <p:nvPr/>
          </p:nvSpPr>
          <p:spPr>
            <a:xfrm>
              <a:off x="1111997" y="3229453"/>
              <a:ext cx="560070"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1105F14-6629-4F59-BB03-7749CDE1136E}"/>
                </a:ext>
              </a:extLst>
            </p:cNvPr>
            <p:cNvSpPr/>
            <p:nvPr/>
          </p:nvSpPr>
          <p:spPr>
            <a:xfrm>
              <a:off x="1171806" y="3434043"/>
              <a:ext cx="1125151" cy="16508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3248358-2C31-448E-864E-D1E9808DAB7F}"/>
                </a:ext>
              </a:extLst>
            </p:cNvPr>
            <p:cNvSpPr/>
            <p:nvPr/>
          </p:nvSpPr>
          <p:spPr>
            <a:xfrm>
              <a:off x="176078" y="2393945"/>
              <a:ext cx="2120879" cy="170335"/>
            </a:xfrm>
            <a:prstGeom prst="rect">
              <a:avLst/>
            </a:prstGeom>
            <a:solidFill>
              <a:schemeClr val="accent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0DED4"/>
                  </a:solidFill>
                  <a:effectLst/>
                  <a:uLnTx/>
                  <a:uFillTx/>
                  <a:latin typeface="League Gothic" panose="00000500000000000000" pitchFamily="50" charset="0"/>
                  <a:ea typeface="+mn-ea"/>
                  <a:cs typeface="+mn-cs"/>
                </a:rPr>
                <a:t>ID : 7C9A</a:t>
              </a:r>
            </a:p>
          </p:txBody>
        </p:sp>
        <p:sp>
          <p:nvSpPr>
            <p:cNvPr id="70" name="TextBox 69">
              <a:extLst>
                <a:ext uri="{FF2B5EF4-FFF2-40B4-BE49-F238E27FC236}">
                  <a16:creationId xmlns:a16="http://schemas.microsoft.com/office/drawing/2014/main" id="{78BFB900-AC6E-458B-B8EA-63CB74281D56}"/>
                </a:ext>
              </a:extLst>
            </p:cNvPr>
            <p:cNvSpPr txBox="1"/>
            <p:nvPr/>
          </p:nvSpPr>
          <p:spPr>
            <a:xfrm>
              <a:off x="122850" y="2346203"/>
              <a:ext cx="1599879" cy="261610"/>
            </a:xfrm>
            <a:prstGeom prst="rect">
              <a:avLst/>
            </a:prstGeom>
            <a:noFill/>
          </p:spPr>
          <p:txBody>
            <a:bodyPr wrap="square" rtlCol="0">
              <a:spAutoFit/>
            </a:bodyPr>
            <a:lstStyle/>
            <a:p>
              <a:pPr fontAlgn="auto">
                <a:spcBef>
                  <a:spcPts val="0"/>
                </a:spcBef>
                <a:spcAft>
                  <a:spcPts val="0"/>
                </a:spcAft>
              </a:pPr>
              <a:r>
                <a:rPr lang="en-US" sz="1050" dirty="0">
                  <a:solidFill>
                    <a:srgbClr val="E0DED4"/>
                  </a:solidFill>
                  <a:latin typeface="League Gothic" panose="00000500000000000000" pitchFamily="50" charset="0"/>
                  <a:ea typeface="+mn-ea"/>
                  <a:cs typeface="+mn-cs"/>
                </a:rPr>
                <a:t>/catalog/item/123</a:t>
              </a:r>
              <a:endParaRPr lang="en-US" sz="1800" dirty="0">
                <a:solidFill>
                  <a:srgbClr val="E0DED4"/>
                </a:solidFill>
                <a:latin typeface="League Gothic" panose="00000500000000000000" pitchFamily="50" charset="0"/>
                <a:ea typeface="+mn-ea"/>
                <a:cs typeface="+mn-cs"/>
              </a:endParaRPr>
            </a:p>
          </p:txBody>
        </p:sp>
      </p:grpSp>
      <p:sp>
        <p:nvSpPr>
          <p:cNvPr id="86" name="TextBox 85">
            <a:extLst>
              <a:ext uri="{FF2B5EF4-FFF2-40B4-BE49-F238E27FC236}">
                <a16:creationId xmlns:a16="http://schemas.microsoft.com/office/drawing/2014/main" id="{BC3D0A9C-A1E9-4E50-B0C3-BC120CE54E19}"/>
              </a:ext>
            </a:extLst>
          </p:cNvPr>
          <p:cNvSpPr txBox="1"/>
          <p:nvPr/>
        </p:nvSpPr>
        <p:spPr>
          <a:xfrm>
            <a:off x="6184189" y="3980292"/>
            <a:ext cx="2388215"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7C9A, 343.78, Item (123) not found in cache, INFO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3B1Y, Disk utilization high, WARN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2F4G, NullReferenceException: Foo, ERROR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7C9A, 845.92, Item (889) found in DB, INFO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8V8E, review {user:554678 item:123, stars:4}, INFO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4Y7S, User (554678) logged out, DEBUG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87" name="Flowchart: Process 86">
            <a:extLst>
              <a:ext uri="{FF2B5EF4-FFF2-40B4-BE49-F238E27FC236}">
                <a16:creationId xmlns:a16="http://schemas.microsoft.com/office/drawing/2014/main" id="{1F03020E-E272-44CB-A639-62580325E69E}"/>
              </a:ext>
            </a:extLst>
          </p:cNvPr>
          <p:cNvSpPr/>
          <p:nvPr/>
        </p:nvSpPr>
        <p:spPr>
          <a:xfrm>
            <a:off x="6249434" y="4013674"/>
            <a:ext cx="2239011" cy="157396"/>
          </a:xfrm>
          <a:prstGeom prst="flowChartProcess">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4"/>
              </a:solidFill>
              <a:effectLst/>
              <a:uLnTx/>
              <a:uFillTx/>
              <a:latin typeface="Calibri" panose="020F0502020204030204"/>
              <a:ea typeface="+mn-ea"/>
              <a:cs typeface="+mn-cs"/>
            </a:endParaRPr>
          </a:p>
        </p:txBody>
      </p:sp>
      <p:sp>
        <p:nvSpPr>
          <p:cNvPr id="88" name="Flowchart: Process 87">
            <a:extLst>
              <a:ext uri="{FF2B5EF4-FFF2-40B4-BE49-F238E27FC236}">
                <a16:creationId xmlns:a16="http://schemas.microsoft.com/office/drawing/2014/main" id="{710F3BD8-659E-4D32-AEB3-1441F56F0CEA}"/>
              </a:ext>
            </a:extLst>
          </p:cNvPr>
          <p:cNvSpPr/>
          <p:nvPr/>
        </p:nvSpPr>
        <p:spPr>
          <a:xfrm>
            <a:off x="6249434" y="4380913"/>
            <a:ext cx="2239012" cy="142740"/>
          </a:xfrm>
          <a:prstGeom prst="flowChartProcess">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4"/>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FC907BF5-325A-4097-80AE-8F9C8367CFF8}"/>
              </a:ext>
            </a:extLst>
          </p:cNvPr>
          <p:cNvSpPr txBox="1"/>
          <p:nvPr/>
        </p:nvSpPr>
        <p:spPr>
          <a:xfrm>
            <a:off x="6149412" y="4784253"/>
            <a:ext cx="2239012"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League Gothic" panose="00000500000000000000" pitchFamily="50" charset="0"/>
                <a:ea typeface="+mn-ea"/>
                <a:cs typeface="+mn-cs"/>
              </a:rPr>
              <a:t>Item Details Logs</a:t>
            </a:r>
          </a:p>
        </p:txBody>
      </p:sp>
    </p:spTree>
    <p:extLst>
      <p:ext uri="{BB962C8B-B14F-4D97-AF65-F5344CB8AC3E}">
        <p14:creationId xmlns:p14="http://schemas.microsoft.com/office/powerpoint/2010/main" val="2429937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25 0 L -0.31371 0 " pathEditMode="relative" rAng="0" ptsTypes="AA">
                                      <p:cBhvr>
                                        <p:cTn id="6" dur="1000" fill="hold"/>
                                        <p:tgtEl>
                                          <p:spTgt spid="13"/>
                                        </p:tgtEl>
                                        <p:attrNameLst>
                                          <p:attrName>ppt_x</p:attrName>
                                          <p:attrName>ppt_y</p:attrName>
                                        </p:attrNameLst>
                                      </p:cBhvr>
                                      <p:rCtr x="-16927" y="0"/>
                                    </p:animMotion>
                                  </p:childTnLst>
                                </p:cTn>
                              </p:par>
                              <p:par>
                                <p:cTn id="7" presetID="42" presetClass="path" presetSubtype="0" accel="50000" decel="50000" fill="hold" nodeType="withEffect">
                                  <p:stCondLst>
                                    <p:cond delay="0"/>
                                  </p:stCondLst>
                                  <p:childTnLst>
                                    <p:animMotion origin="layout" path="M -4.44444E-6 9.87654E-7 L -0.15347 0.00926 " pathEditMode="relative" rAng="0" ptsTypes="AA">
                                      <p:cBhvr>
                                        <p:cTn id="8" dur="1000" fill="hold"/>
                                        <p:tgtEl>
                                          <p:spTgt spid="2"/>
                                        </p:tgtEl>
                                        <p:attrNameLst>
                                          <p:attrName>ppt_x</p:attrName>
                                          <p:attrName>ppt_y</p:attrName>
                                        </p:attrNameLst>
                                      </p:cBhvr>
                                      <p:rCtr x="-7674" y="463"/>
                                    </p:animMotion>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anim calcmode="lin" valueType="num">
                                      <p:cBhvr>
                                        <p:cTn id="30" dur="500" fill="hold"/>
                                        <p:tgtEl>
                                          <p:spTgt spid="82"/>
                                        </p:tgtEl>
                                        <p:attrNameLst>
                                          <p:attrName>ppt_x</p:attrName>
                                        </p:attrNameLst>
                                      </p:cBhvr>
                                      <p:tavLst>
                                        <p:tav tm="0">
                                          <p:val>
                                            <p:strVal val="#ppt_x"/>
                                          </p:val>
                                        </p:tav>
                                        <p:tav tm="100000">
                                          <p:val>
                                            <p:strVal val="#ppt_x"/>
                                          </p:val>
                                        </p:tav>
                                      </p:tavLst>
                                    </p:anim>
                                    <p:anim calcmode="lin" valueType="num">
                                      <p:cBhvr>
                                        <p:cTn id="31"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anim calcmode="lin" valueType="num">
                                      <p:cBhvr>
                                        <p:cTn id="47" dur="500" fill="hold"/>
                                        <p:tgtEl>
                                          <p:spTgt spid="85"/>
                                        </p:tgtEl>
                                        <p:attrNameLst>
                                          <p:attrName>ppt_x</p:attrName>
                                        </p:attrNameLst>
                                      </p:cBhvr>
                                      <p:tavLst>
                                        <p:tav tm="0">
                                          <p:val>
                                            <p:strVal val="#ppt_x"/>
                                          </p:val>
                                        </p:tav>
                                        <p:tav tm="100000">
                                          <p:val>
                                            <p:strVal val="#ppt_x"/>
                                          </p:val>
                                        </p:tav>
                                      </p:tavLst>
                                    </p:anim>
                                    <p:anim calcmode="lin" valueType="num">
                                      <p:cBhvr>
                                        <p:cTn id="48" dur="500" fill="hold"/>
                                        <p:tgtEl>
                                          <p:spTgt spid="8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anim calcmode="lin" valueType="num">
                                      <p:cBhvr>
                                        <p:cTn id="52" dur="500" fill="hold"/>
                                        <p:tgtEl>
                                          <p:spTgt spid="16"/>
                                        </p:tgtEl>
                                        <p:attrNameLst>
                                          <p:attrName>ppt_x</p:attrName>
                                        </p:attrNameLst>
                                      </p:cBhvr>
                                      <p:tavLst>
                                        <p:tav tm="0">
                                          <p:val>
                                            <p:strVal val="#ppt_x"/>
                                          </p:val>
                                        </p:tav>
                                        <p:tav tm="100000">
                                          <p:val>
                                            <p:strVal val="#ppt_x"/>
                                          </p:val>
                                        </p:tav>
                                      </p:tavLst>
                                    </p:anim>
                                    <p:anim calcmode="lin" valueType="num">
                                      <p:cBhvr>
                                        <p:cTn id="53" dur="5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anim calcmode="lin" valueType="num">
                                      <p:cBhvr>
                                        <p:cTn id="57" dur="500" fill="hold"/>
                                        <p:tgtEl>
                                          <p:spTgt spid="86"/>
                                        </p:tgtEl>
                                        <p:attrNameLst>
                                          <p:attrName>ppt_x</p:attrName>
                                        </p:attrNameLst>
                                      </p:cBhvr>
                                      <p:tavLst>
                                        <p:tav tm="0">
                                          <p:val>
                                            <p:strVal val="#ppt_x"/>
                                          </p:val>
                                        </p:tav>
                                        <p:tav tm="100000">
                                          <p:val>
                                            <p:strVal val="#ppt_x"/>
                                          </p:val>
                                        </p:tav>
                                      </p:tavLst>
                                    </p:anim>
                                    <p:anim calcmode="lin" valueType="num">
                                      <p:cBhvr>
                                        <p:cTn id="58" dur="5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left)">
                                      <p:cBhvr>
                                        <p:cTn id="63" dur="500"/>
                                        <p:tgtEl>
                                          <p:spTgt spid="8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wipe(left)">
                                      <p:cBhvr>
                                        <p:cTn id="6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86" grpId="0"/>
      <p:bldP spid="87" grpId="0" animBg="1"/>
      <p:bldP spid="88" grpId="0" animBg="1"/>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B2A5B-AD7B-4000-AF4C-98D3FE326D25}"/>
              </a:ext>
            </a:extLst>
          </p:cNvPr>
          <p:cNvSpPr txBox="1">
            <a:spLocks noChangeArrowheads="1"/>
          </p:cNvSpPr>
          <p:nvPr/>
        </p:nvSpPr>
        <p:spPr bwMode="auto">
          <a:xfrm>
            <a:off x="395288" y="1381869"/>
            <a:ext cx="5184824" cy="2486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855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AD360C"/>
                </a:solidFill>
                <a:effectLst/>
                <a:uLnTx/>
                <a:uFillTx/>
                <a:latin typeface="Zerox"/>
                <a:sym typeface="Zerox" charset="0"/>
              </a:rPr>
              <a:t>Demonstration</a:t>
            </a:r>
          </a:p>
        </p:txBody>
      </p:sp>
      <p:sp>
        <p:nvSpPr>
          <p:cNvPr id="3" name="Rectangle 2">
            <a:extLst>
              <a:ext uri="{FF2B5EF4-FFF2-40B4-BE49-F238E27FC236}">
                <a16:creationId xmlns:a16="http://schemas.microsoft.com/office/drawing/2014/main" id="{34A26B3C-0024-4E46-B111-E47836ED3E93}"/>
              </a:ext>
            </a:extLst>
          </p:cNvPr>
          <p:cNvSpPr txBox="1">
            <a:spLocks noChangeArrowheads="1"/>
          </p:cNvSpPr>
          <p:nvPr/>
        </p:nvSpPr>
        <p:spPr bwMode="auto">
          <a:xfrm>
            <a:off x="395288" y="4202955"/>
            <a:ext cx="8209160" cy="1681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League Gothic"/>
                <a:sym typeface="League Gothic" charset="0"/>
              </a:rPr>
              <a:t>Application Insights</a:t>
            </a:r>
          </a:p>
        </p:txBody>
      </p:sp>
      <p:pic>
        <p:nvPicPr>
          <p:cNvPr id="4" name="Picture 3">
            <a:extLst>
              <a:ext uri="{FF2B5EF4-FFF2-40B4-BE49-F238E27FC236}">
                <a16:creationId xmlns:a16="http://schemas.microsoft.com/office/drawing/2014/main" id="{47EF6CD0-03A3-4F29-BF13-10F75F0E63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424" y="3955142"/>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79B4BFB6-7644-4A84-96E6-48C3BA784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3949428"/>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 name="Picture 3">
            <a:extLst>
              <a:ext uri="{FF2B5EF4-FFF2-40B4-BE49-F238E27FC236}">
                <a16:creationId xmlns:a16="http://schemas.microsoft.com/office/drawing/2014/main" id="{AF9B695E-8563-44D6-AFE4-2EA1E223F8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07454" y="7964215"/>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835584090"/>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91BA4832-85D4-494E-83CA-4EF13B9BBE37}"/>
              </a:ext>
            </a:extLst>
          </p:cNvPr>
          <p:cNvSpPr txBox="1">
            <a:spLocks noChangeArrowheads="1"/>
          </p:cNvSpPr>
          <p:nvPr/>
        </p:nvSpPr>
        <p:spPr bwMode="auto">
          <a:xfrm>
            <a:off x="1403648" y="267494"/>
            <a:ext cx="3312368" cy="35472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kumimoji="0" lang="en-US" sz="4800" b="0" i="0" strike="noStrike" kern="0" cap="none" spc="0" normalizeH="0" baseline="0" noProof="0" dirty="0">
                <a:ln>
                  <a:noFill/>
                </a:ln>
                <a:solidFill>
                  <a:srgbClr val="AD360C"/>
                </a:solidFill>
                <a:effectLst/>
                <a:uLnTx/>
                <a:uFillTx/>
                <a:latin typeface="Zerox"/>
                <a:sym typeface="Zerox" charset="0"/>
              </a:rPr>
              <a:t>R</a:t>
            </a:r>
            <a:br>
              <a:rPr kumimoji="0" lang="en-US" sz="4800" b="0" i="0" u="none" strike="noStrike" kern="0" cap="none" spc="0" normalizeH="0" baseline="0" noProof="0" dirty="0">
                <a:ln>
                  <a:noFill/>
                </a:ln>
                <a:solidFill>
                  <a:srgbClr val="AD360C"/>
                </a:solidFill>
                <a:effectLst/>
                <a:uLnTx/>
                <a:uFillTx/>
                <a:latin typeface="Zerox"/>
                <a:sym typeface="Zerox" charset="0"/>
              </a:rPr>
            </a:br>
            <a:r>
              <a:rPr kumimoji="0" lang="en-US" sz="4800" b="0" i="0" u="none" strike="noStrike" kern="0" cap="none" spc="0" normalizeH="0" baseline="0" noProof="0" dirty="0">
                <a:ln>
                  <a:noFill/>
                </a:ln>
                <a:solidFill>
                  <a:srgbClr val="AD360C"/>
                </a:solidFill>
                <a:effectLst/>
                <a:uLnTx/>
                <a:uFillTx/>
                <a:latin typeface="Zerox"/>
                <a:sym typeface="Zerox" charset="0"/>
              </a:rPr>
              <a:t>e</a:t>
            </a:r>
            <a:br>
              <a:rPr kumimoji="0" lang="en-US" sz="4800" b="0" i="0" u="none" strike="noStrike" kern="0" cap="none" spc="0" normalizeH="0" baseline="0" noProof="0" dirty="0">
                <a:ln>
                  <a:noFill/>
                </a:ln>
                <a:solidFill>
                  <a:srgbClr val="AD360C"/>
                </a:solidFill>
                <a:effectLst/>
                <a:uLnTx/>
                <a:uFillTx/>
                <a:latin typeface="Zerox"/>
                <a:sym typeface="Zerox" charset="0"/>
              </a:rPr>
            </a:br>
            <a:r>
              <a:rPr kumimoji="0" lang="en-US" sz="4800" i="0" u="none" strike="noStrike" kern="0" cap="none" spc="0" normalizeH="0" baseline="0" noProof="0" dirty="0">
                <a:ln>
                  <a:noFill/>
                </a:ln>
                <a:solidFill>
                  <a:srgbClr val="AD360C"/>
                </a:solidFill>
                <a:effectLst/>
                <a:uLnTx/>
                <a:uFillTx/>
                <a:latin typeface="Zerox"/>
                <a:sym typeface="Zerox" charset="0"/>
              </a:rPr>
              <a:t>d</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2" name="Rectangle 1">
            <a:extLst>
              <a:ext uri="{FF2B5EF4-FFF2-40B4-BE49-F238E27FC236}">
                <a16:creationId xmlns:a16="http://schemas.microsoft.com/office/drawing/2014/main" id="{207F0500-8801-4105-BE1B-B84DFDFAA5A5}"/>
              </a:ext>
            </a:extLst>
          </p:cNvPr>
          <p:cNvSpPr txBox="1">
            <a:spLocks noChangeArrowheads="1"/>
          </p:cNvSpPr>
          <p:nvPr/>
        </p:nvSpPr>
        <p:spPr bwMode="auto">
          <a:xfrm>
            <a:off x="1404839" y="1080975"/>
            <a:ext cx="3312368" cy="9549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lang="en-US" sz="4800" kern="0" dirty="0">
                <a:solidFill>
                  <a:srgbClr val="AD360C"/>
                </a:solidFill>
                <a:latin typeface="Zerox"/>
              </a:rPr>
              <a:t>R</a:t>
            </a:r>
            <a:r>
              <a:rPr kumimoji="0" lang="en-US" sz="4800" b="0" i="0" u="none" strike="noStrike" kern="0" cap="none" spc="0" normalizeH="0" baseline="0" noProof="0" dirty="0">
                <a:ln>
                  <a:noFill/>
                </a:ln>
                <a:solidFill>
                  <a:srgbClr val="4C463D"/>
                </a:solidFill>
                <a:effectLst/>
                <a:uLnTx/>
                <a:uFillTx/>
                <a:latin typeface="Zerox"/>
                <a:sym typeface="Zerox" charset="0"/>
              </a:rPr>
              <a:t>ate</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3" name="Rectangle 1">
            <a:extLst>
              <a:ext uri="{FF2B5EF4-FFF2-40B4-BE49-F238E27FC236}">
                <a16:creationId xmlns:a16="http://schemas.microsoft.com/office/drawing/2014/main" id="{C986C2F6-ACCC-40FD-AECC-E1450BDAF879}"/>
              </a:ext>
            </a:extLst>
          </p:cNvPr>
          <p:cNvSpPr txBox="1">
            <a:spLocks noChangeArrowheads="1"/>
          </p:cNvSpPr>
          <p:nvPr/>
        </p:nvSpPr>
        <p:spPr bwMode="auto">
          <a:xfrm>
            <a:off x="5508104" y="267495"/>
            <a:ext cx="1440160" cy="354726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lvl="0" algn="l" eaLnBrk="1" hangingPunct="1">
              <a:lnSpc>
                <a:spcPts val="7000"/>
              </a:lnSpc>
              <a:spcAft>
                <a:spcPts val="0"/>
              </a:spcAft>
              <a:defRPr/>
            </a:pPr>
            <a:r>
              <a:rPr lang="en-US" sz="4800" kern="0" dirty="0">
                <a:solidFill>
                  <a:srgbClr val="AD360C"/>
                </a:solidFill>
                <a:latin typeface="Zerox"/>
              </a:rPr>
              <a:t>U</a:t>
            </a:r>
            <a:br>
              <a:rPr lang="en-US" sz="4800" kern="0" dirty="0">
                <a:solidFill>
                  <a:srgbClr val="AD360C"/>
                </a:solidFill>
                <a:latin typeface="Zerox"/>
              </a:rPr>
            </a:br>
            <a:r>
              <a:rPr lang="en-US" sz="4800" kern="0" dirty="0">
                <a:solidFill>
                  <a:srgbClr val="AD360C"/>
                </a:solidFill>
                <a:latin typeface="Zerox"/>
              </a:rPr>
              <a:t>S</a:t>
            </a:r>
            <a:br>
              <a:rPr kumimoji="0" lang="en-US" sz="4800" b="0" i="0" u="none" strike="noStrike" kern="0" cap="none" spc="0" normalizeH="0" baseline="0" noProof="0" dirty="0">
                <a:ln>
                  <a:noFill/>
                </a:ln>
                <a:solidFill>
                  <a:srgbClr val="AD360C"/>
                </a:solidFill>
                <a:effectLst/>
                <a:uLnTx/>
                <a:uFillTx/>
                <a:latin typeface="Zerox"/>
                <a:sym typeface="Zerox" charset="0"/>
              </a:rPr>
            </a:br>
            <a:r>
              <a:rPr kumimoji="0" lang="en-US" sz="4800" i="0" u="none" strike="noStrike" kern="0" cap="none" spc="0" normalizeH="0" baseline="0" noProof="0" dirty="0">
                <a:ln>
                  <a:noFill/>
                </a:ln>
                <a:solidFill>
                  <a:srgbClr val="AD360C"/>
                </a:solidFill>
                <a:effectLst/>
                <a:uLnTx/>
                <a:uFillTx/>
                <a:latin typeface="Zerox"/>
                <a:sym typeface="Zerox" charset="0"/>
              </a:rPr>
              <a:t>E</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pic>
        <p:nvPicPr>
          <p:cNvPr id="4" name="Picture 3">
            <a:extLst>
              <a:ext uri="{FF2B5EF4-FFF2-40B4-BE49-F238E27FC236}">
                <a16:creationId xmlns:a16="http://schemas.microsoft.com/office/drawing/2014/main" id="{A83025E2-F788-43CE-B160-AAA9F199E92C}"/>
              </a:ext>
            </a:extLst>
          </p:cNvPr>
          <p:cNvPicPr>
            <a:picLocks noChangeArrowheads="1"/>
          </p:cNvPicPr>
          <p:nvPr/>
        </p:nvPicPr>
        <p:blipFill rotWithShape="1">
          <a:blip r:embed="rId3">
            <a:extLst>
              <a:ext uri="{28A0092B-C50C-407E-A947-70E740481C1C}">
                <a14:useLocalDpi xmlns:a14="http://schemas.microsoft.com/office/drawing/2010/main" val="0"/>
              </a:ext>
            </a:extLst>
          </a:blip>
          <a:srcRect l="7961" t="-904909" r="24799" b="-507028"/>
          <a:stretch/>
        </p:blipFill>
        <p:spPr bwMode="auto">
          <a:xfrm rot="5400000">
            <a:off x="2015714" y="1959684"/>
            <a:ext cx="5472609" cy="13681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3" name="Rectangle 1">
            <a:extLst>
              <a:ext uri="{FF2B5EF4-FFF2-40B4-BE49-F238E27FC236}">
                <a16:creationId xmlns:a16="http://schemas.microsoft.com/office/drawing/2014/main" id="{9604F965-3C40-4DF3-B2C6-289536AE894A}"/>
              </a:ext>
            </a:extLst>
          </p:cNvPr>
          <p:cNvSpPr txBox="1">
            <a:spLocks noChangeArrowheads="1"/>
          </p:cNvSpPr>
          <p:nvPr/>
        </p:nvSpPr>
        <p:spPr bwMode="auto">
          <a:xfrm>
            <a:off x="1403648" y="1970307"/>
            <a:ext cx="3312368" cy="9549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lang="en-US" sz="4800" kern="0" dirty="0">
                <a:solidFill>
                  <a:srgbClr val="AD360C"/>
                </a:solidFill>
                <a:latin typeface="Zerox"/>
              </a:rPr>
              <a:t>E</a:t>
            </a:r>
            <a:r>
              <a:rPr kumimoji="0" lang="en-US" sz="4800" b="0" i="0" u="none" strike="noStrike" kern="0" cap="none" spc="0" normalizeH="0" baseline="0" noProof="0" dirty="0" err="1">
                <a:ln>
                  <a:noFill/>
                </a:ln>
                <a:solidFill>
                  <a:srgbClr val="4C463D"/>
                </a:solidFill>
                <a:effectLst/>
                <a:uLnTx/>
                <a:uFillTx/>
                <a:latin typeface="Zerox"/>
                <a:sym typeface="Zerox" charset="0"/>
              </a:rPr>
              <a:t>rrors</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14" name="Rectangle 1">
            <a:extLst>
              <a:ext uri="{FF2B5EF4-FFF2-40B4-BE49-F238E27FC236}">
                <a16:creationId xmlns:a16="http://schemas.microsoft.com/office/drawing/2014/main" id="{A41B3ABD-4C07-4992-A281-EA986DBC5D8C}"/>
              </a:ext>
            </a:extLst>
          </p:cNvPr>
          <p:cNvSpPr txBox="1">
            <a:spLocks noChangeArrowheads="1"/>
          </p:cNvSpPr>
          <p:nvPr/>
        </p:nvSpPr>
        <p:spPr bwMode="auto">
          <a:xfrm>
            <a:off x="1403648" y="2859129"/>
            <a:ext cx="3312368" cy="9549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lang="en-US" sz="4800" kern="0" dirty="0">
                <a:solidFill>
                  <a:srgbClr val="AD360C"/>
                </a:solidFill>
                <a:latin typeface="Zerox"/>
              </a:rPr>
              <a:t>D</a:t>
            </a:r>
            <a:r>
              <a:rPr lang="en-US" sz="4800" kern="0" dirty="0">
                <a:solidFill>
                  <a:srgbClr val="4C463D"/>
                </a:solidFill>
                <a:latin typeface="Zerox"/>
              </a:rPr>
              <a:t>u</a:t>
            </a:r>
            <a:r>
              <a:rPr kumimoji="0" lang="en-US" sz="4800" b="0" i="0" u="none" strike="noStrike" kern="0" cap="none" spc="0" normalizeH="0" baseline="0" noProof="0" dirty="0" err="1">
                <a:ln>
                  <a:noFill/>
                </a:ln>
                <a:solidFill>
                  <a:srgbClr val="4C463D"/>
                </a:solidFill>
                <a:effectLst/>
                <a:uLnTx/>
                <a:uFillTx/>
                <a:latin typeface="Zerox"/>
                <a:sym typeface="Zerox" charset="0"/>
              </a:rPr>
              <a:t>rration</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15" name="Rectangle 1">
            <a:extLst>
              <a:ext uri="{FF2B5EF4-FFF2-40B4-BE49-F238E27FC236}">
                <a16:creationId xmlns:a16="http://schemas.microsoft.com/office/drawing/2014/main" id="{4287BF9B-2306-49EB-B749-065F9CB5D333}"/>
              </a:ext>
            </a:extLst>
          </p:cNvPr>
          <p:cNvSpPr txBox="1">
            <a:spLocks noChangeArrowheads="1"/>
          </p:cNvSpPr>
          <p:nvPr/>
        </p:nvSpPr>
        <p:spPr bwMode="auto">
          <a:xfrm>
            <a:off x="5508104" y="1082043"/>
            <a:ext cx="3312368" cy="9549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lvl="0" algn="l" eaLnBrk="1" hangingPunct="1">
              <a:lnSpc>
                <a:spcPts val="7000"/>
              </a:lnSpc>
              <a:spcAft>
                <a:spcPts val="0"/>
              </a:spcAft>
              <a:defRPr/>
            </a:pPr>
            <a:r>
              <a:rPr lang="en-US" sz="4800" kern="0" dirty="0">
                <a:solidFill>
                  <a:srgbClr val="AD360C"/>
                </a:solidFill>
                <a:latin typeface="Zerox"/>
              </a:rPr>
              <a:t>U</a:t>
            </a:r>
            <a:r>
              <a:rPr kumimoji="0" lang="en-US" sz="4800" b="0" i="0" u="none" strike="noStrike" kern="0" cap="none" spc="0" normalizeH="0" baseline="0" noProof="0" dirty="0" err="1">
                <a:ln>
                  <a:noFill/>
                </a:ln>
                <a:solidFill>
                  <a:srgbClr val="4C463D"/>
                </a:solidFill>
                <a:effectLst/>
                <a:uLnTx/>
                <a:uFillTx/>
                <a:latin typeface="Zerox"/>
                <a:sym typeface="Zerox" charset="0"/>
              </a:rPr>
              <a:t>tilization</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16" name="Rectangle 1">
            <a:extLst>
              <a:ext uri="{FF2B5EF4-FFF2-40B4-BE49-F238E27FC236}">
                <a16:creationId xmlns:a16="http://schemas.microsoft.com/office/drawing/2014/main" id="{60C071D0-3CA3-4ACF-86B5-A940BFB0E577}"/>
              </a:ext>
            </a:extLst>
          </p:cNvPr>
          <p:cNvSpPr txBox="1">
            <a:spLocks noChangeArrowheads="1"/>
          </p:cNvSpPr>
          <p:nvPr/>
        </p:nvSpPr>
        <p:spPr bwMode="auto">
          <a:xfrm>
            <a:off x="5508104" y="1970307"/>
            <a:ext cx="3312368" cy="9549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lvl="0" algn="l" eaLnBrk="1" hangingPunct="1">
              <a:lnSpc>
                <a:spcPts val="7000"/>
              </a:lnSpc>
              <a:spcAft>
                <a:spcPts val="0"/>
              </a:spcAft>
              <a:defRPr/>
            </a:pPr>
            <a:r>
              <a:rPr lang="en-US" sz="4800" kern="0" dirty="0">
                <a:solidFill>
                  <a:srgbClr val="AD360C"/>
                </a:solidFill>
                <a:latin typeface="Zerox"/>
              </a:rPr>
              <a:t>S</a:t>
            </a:r>
            <a:r>
              <a:rPr kumimoji="0" lang="en-US" sz="4800" b="0" i="0" u="none" strike="noStrike" kern="0" cap="none" spc="0" normalizeH="0" baseline="0" noProof="0" dirty="0" err="1">
                <a:ln>
                  <a:noFill/>
                </a:ln>
                <a:solidFill>
                  <a:srgbClr val="4C463D"/>
                </a:solidFill>
                <a:effectLst/>
                <a:uLnTx/>
                <a:uFillTx/>
                <a:latin typeface="Zerox"/>
                <a:sym typeface="Zerox" charset="0"/>
              </a:rPr>
              <a:t>aturation</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17" name="Rectangle 1">
            <a:extLst>
              <a:ext uri="{FF2B5EF4-FFF2-40B4-BE49-F238E27FC236}">
                <a16:creationId xmlns:a16="http://schemas.microsoft.com/office/drawing/2014/main" id="{A1153A89-0A6B-4186-8DEB-F36CF8B34924}"/>
              </a:ext>
            </a:extLst>
          </p:cNvPr>
          <p:cNvSpPr txBox="1">
            <a:spLocks noChangeArrowheads="1"/>
          </p:cNvSpPr>
          <p:nvPr/>
        </p:nvSpPr>
        <p:spPr bwMode="auto">
          <a:xfrm>
            <a:off x="5508104" y="2859917"/>
            <a:ext cx="3312368" cy="9549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lvl="0" algn="l" eaLnBrk="1" hangingPunct="1">
              <a:lnSpc>
                <a:spcPts val="7000"/>
              </a:lnSpc>
              <a:spcAft>
                <a:spcPts val="0"/>
              </a:spcAft>
              <a:defRPr/>
            </a:pPr>
            <a:r>
              <a:rPr lang="en-US" sz="4800" kern="0" dirty="0">
                <a:solidFill>
                  <a:srgbClr val="AD360C"/>
                </a:solidFill>
                <a:latin typeface="Zerox"/>
              </a:rPr>
              <a:t>E</a:t>
            </a:r>
            <a:r>
              <a:rPr kumimoji="0" lang="en-US" sz="4800" b="0" i="0" u="none" strike="noStrike" kern="0" cap="none" spc="0" normalizeH="0" baseline="0" noProof="0" dirty="0" err="1">
                <a:ln>
                  <a:noFill/>
                </a:ln>
                <a:solidFill>
                  <a:srgbClr val="4C463D"/>
                </a:solidFill>
                <a:effectLst/>
                <a:uLnTx/>
                <a:uFillTx/>
                <a:latin typeface="Zerox"/>
                <a:sym typeface="Zerox" charset="0"/>
              </a:rPr>
              <a:t>rrors</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Tree>
    <p:extLst>
      <p:ext uri="{BB962C8B-B14F-4D97-AF65-F5344CB8AC3E}">
        <p14:creationId xmlns:p14="http://schemas.microsoft.com/office/powerpoint/2010/main" val="163261239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up)">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xEl>
                                              <p:pRg st="0" end="0"/>
                                            </p:txEl>
                                          </p:spTgt>
                                        </p:tgtEl>
                                        <p:attrNameLst>
                                          <p:attrName>style.visibility</p:attrName>
                                        </p:attrNameLst>
                                      </p:cBhvr>
                                      <p:to>
                                        <p:strVal val="visible"/>
                                      </p:to>
                                    </p:set>
                                    <p:animEffect transition="in" filter="wipe(left)">
                                      <p:cBhvr>
                                        <p:cTn id="30" dur="500"/>
                                        <p:tgtEl>
                                          <p:spTgt spid="15">
                                            <p:txEl>
                                              <p:pRg st="0" end="0"/>
                                            </p:txEl>
                                          </p:spTgt>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6">
                                            <p:txEl>
                                              <p:pRg st="0" end="0"/>
                                            </p:txEl>
                                          </p:spTgt>
                                        </p:tgtEl>
                                        <p:attrNameLst>
                                          <p:attrName>style.visibility</p:attrName>
                                        </p:attrNameLst>
                                      </p:cBhvr>
                                      <p:to>
                                        <p:strVal val="visible"/>
                                      </p:to>
                                    </p:set>
                                    <p:animEffect transition="in" filter="wipe(left)">
                                      <p:cBhvr>
                                        <p:cTn id="34" dur="500"/>
                                        <p:tgtEl>
                                          <p:spTgt spid="16">
                                            <p:txEl>
                                              <p:pRg st="0" end="0"/>
                                            </p:txEl>
                                          </p:spTgt>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7">
                                            <p:txEl>
                                              <p:pRg st="0" end="0"/>
                                            </p:txEl>
                                          </p:spTgt>
                                        </p:tgtEl>
                                        <p:attrNameLst>
                                          <p:attrName>style.visibility</p:attrName>
                                        </p:attrNameLst>
                                      </p:cBhvr>
                                      <p:to>
                                        <p:strVal val="visible"/>
                                      </p:to>
                                    </p:set>
                                    <p:animEffect transition="in" filter="wipe(left)">
                                      <p:cBhvr>
                                        <p:cTn id="38"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 grpId="0" build="p"/>
      <p:bldP spid="3" grpId="0" build="p"/>
      <p:bldP spid="13" grpId="0" build="p"/>
      <p:bldP spid="14" grpId="0" build="p"/>
      <p:bldP spid="15" grpId="0" build="p"/>
      <p:bldP spid="16" grpId="0" build="p"/>
      <p:bldP spid="1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A629-5BA6-425C-83F8-6DC0D35D5DB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Get </a:t>
            </a:r>
            <a:br>
              <a:rPr kumimoji="0" lang="en-US" sz="3800" b="0" i="0" u="none" strike="noStrike" kern="0" cap="none" spc="0" normalizeH="0" baseline="0" noProof="0" dirty="0">
                <a:ln>
                  <a:noFill/>
                </a:ln>
                <a:solidFill>
                  <a:srgbClr val="4C463D"/>
                </a:solidFill>
                <a:effectLst/>
                <a:uLnTx/>
                <a:uFillTx/>
                <a:latin typeface="Zerox"/>
                <a:sym typeface="Zerox" charset="0"/>
              </a:rPr>
            </a:br>
            <a:r>
              <a:rPr kumimoji="0" lang="en-US" sz="3800" b="0" i="0" u="none" strike="noStrike" kern="0" cap="none" spc="0" normalizeH="0" baseline="0" noProof="0" dirty="0">
                <a:ln>
                  <a:noFill/>
                </a:ln>
                <a:solidFill>
                  <a:srgbClr val="4C463D"/>
                </a:solidFill>
                <a:effectLst/>
                <a:uLnTx/>
                <a:uFillTx/>
                <a:latin typeface="Zerox"/>
                <a:sym typeface="Zerox" charset="0"/>
              </a:rPr>
              <a:t>Started</a:t>
            </a:r>
          </a:p>
        </p:txBody>
      </p:sp>
      <p:pic>
        <p:nvPicPr>
          <p:cNvPr id="6" name="Picture 3">
            <a:extLst>
              <a:ext uri="{FF2B5EF4-FFF2-40B4-BE49-F238E27FC236}">
                <a16:creationId xmlns:a16="http://schemas.microsoft.com/office/drawing/2014/main" id="{421AE143-821A-4404-B4C4-E270FD68B1C0}"/>
              </a:ext>
            </a:extLst>
          </p:cNvPr>
          <p:cNvPicPr>
            <a:picLocks noChangeArrowheads="1"/>
          </p:cNvPicPr>
          <p:nvPr/>
        </p:nvPicPr>
        <p:blipFill rotWithShape="1">
          <a:blip r:embed="rId3">
            <a:extLst>
              <a:ext uri="{28A0092B-C50C-407E-A947-70E740481C1C}">
                <a14:useLocalDpi xmlns:a14="http://schemas.microsoft.com/office/drawing/2010/main" val="0"/>
              </a:ext>
            </a:extLst>
          </a:blip>
          <a:srcRect l="58419" t="-1" b="-380307"/>
          <a:stretch/>
        </p:blipFill>
        <p:spPr bwMode="auto">
          <a:xfrm rot="5400000">
            <a:off x="1165010" y="2174425"/>
            <a:ext cx="3384375" cy="4346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 name="TextBox 3">
            <a:extLst>
              <a:ext uri="{FF2B5EF4-FFF2-40B4-BE49-F238E27FC236}">
                <a16:creationId xmlns:a16="http://schemas.microsoft.com/office/drawing/2014/main" id="{B7CD2A6F-64E8-4B73-9D4B-5F8F1ACA2A0D}"/>
              </a:ext>
            </a:extLst>
          </p:cNvPr>
          <p:cNvSpPr txBox="1"/>
          <p:nvPr/>
        </p:nvSpPr>
        <p:spPr>
          <a:xfrm>
            <a:off x="3347864" y="1514712"/>
            <a:ext cx="5544616" cy="292388"/>
          </a:xfrm>
          <a:prstGeom prst="rect">
            <a:avLst/>
          </a:prstGeom>
          <a:solidFill>
            <a:schemeClr val="tx1">
              <a:alpha val="75000"/>
            </a:schemeClr>
          </a:solidFill>
        </p:spPr>
        <p:txBody>
          <a:bodyPr wrap="square" rtlCol="0" anchor="ctr" anchorCtr="0">
            <a:spAutoFit/>
          </a:bodyPr>
          <a:lstStyle/>
          <a:p>
            <a:r>
              <a:rPr lang="en-US" sz="1300" kern="0" dirty="0">
                <a:solidFill>
                  <a:srgbClr val="E0DED4"/>
                </a:solidFill>
                <a:latin typeface="pixelmix" panose="00000400000000000000" pitchFamily="2" charset="-79"/>
                <a:cs typeface="pixelmix" panose="00000400000000000000" pitchFamily="2" charset="-79"/>
              </a:rPr>
              <a:t>&gt; install-package </a:t>
            </a:r>
            <a:r>
              <a:rPr lang="en-US" sz="1300" kern="0" dirty="0" err="1">
                <a:solidFill>
                  <a:srgbClr val="E0DED4"/>
                </a:solidFill>
                <a:latin typeface="pixelmix" panose="00000400000000000000" pitchFamily="2" charset="-79"/>
                <a:cs typeface="pixelmix" panose="00000400000000000000" pitchFamily="2" charset="-79"/>
              </a:rPr>
              <a:t>microsoft.applicationinsights</a:t>
            </a:r>
            <a:endParaRPr lang="en-US" sz="1300" kern="0" dirty="0">
              <a:solidFill>
                <a:srgbClr val="E0DED4"/>
              </a:solidFill>
              <a:latin typeface="pixelmix" panose="00000400000000000000" pitchFamily="2" charset="-79"/>
              <a:cs typeface="pixelmix" panose="00000400000000000000" pitchFamily="2" charset="-79"/>
            </a:endParaRPr>
          </a:p>
        </p:txBody>
      </p:sp>
      <p:sp>
        <p:nvSpPr>
          <p:cNvPr id="7" name="TextBox 6">
            <a:extLst>
              <a:ext uri="{FF2B5EF4-FFF2-40B4-BE49-F238E27FC236}">
                <a16:creationId xmlns:a16="http://schemas.microsoft.com/office/drawing/2014/main" id="{0B6C82E0-2171-471B-ACA4-A8C858BBE39C}"/>
              </a:ext>
            </a:extLst>
          </p:cNvPr>
          <p:cNvSpPr txBox="1"/>
          <p:nvPr/>
        </p:nvSpPr>
        <p:spPr>
          <a:xfrm>
            <a:off x="3347864" y="3217062"/>
            <a:ext cx="5544616" cy="292388"/>
          </a:xfrm>
          <a:prstGeom prst="rect">
            <a:avLst/>
          </a:prstGeom>
          <a:solidFill>
            <a:schemeClr val="tx1">
              <a:alpha val="75000"/>
            </a:schemeClr>
          </a:solidFill>
        </p:spPr>
        <p:txBody>
          <a:bodyPr wrap="square" rtlCol="0" anchor="ctr" anchorCtr="0">
            <a:spAutoFit/>
          </a:bodyPr>
          <a:lstStyle/>
          <a:p>
            <a:r>
              <a:rPr lang="en-US" sz="1300" kern="0" dirty="0">
                <a:solidFill>
                  <a:srgbClr val="E0DED4"/>
                </a:solidFill>
                <a:latin typeface="pixelmix" panose="00000400000000000000" pitchFamily="2" charset="-79"/>
                <a:cs typeface="pixelmix" panose="00000400000000000000" pitchFamily="2" charset="-79"/>
              </a:rPr>
              <a:t>&gt; </a:t>
            </a:r>
            <a:r>
              <a:rPr lang="en-US" sz="1300" kern="0" dirty="0" err="1">
                <a:solidFill>
                  <a:srgbClr val="E0DED4"/>
                </a:solidFill>
                <a:latin typeface="pixelmix" panose="00000400000000000000" pitchFamily="2" charset="-79"/>
                <a:cs typeface="pixelmix" panose="00000400000000000000" pitchFamily="2" charset="-79"/>
              </a:rPr>
              <a:t>npm</a:t>
            </a:r>
            <a:r>
              <a:rPr lang="en-US" sz="1300" kern="0" dirty="0">
                <a:solidFill>
                  <a:srgbClr val="E0DED4"/>
                </a:solidFill>
                <a:latin typeface="pixelmix" panose="00000400000000000000" pitchFamily="2" charset="-79"/>
                <a:cs typeface="pixelmix" panose="00000400000000000000" pitchFamily="2" charset="-79"/>
              </a:rPr>
              <a:t> install </a:t>
            </a:r>
            <a:r>
              <a:rPr lang="en-US" sz="1300" kern="0" dirty="0" err="1">
                <a:solidFill>
                  <a:srgbClr val="E0DED4"/>
                </a:solidFill>
                <a:latin typeface="pixelmix" panose="00000400000000000000" pitchFamily="2" charset="-79"/>
                <a:cs typeface="pixelmix" panose="00000400000000000000" pitchFamily="2" charset="-79"/>
              </a:rPr>
              <a:t>applicationinsights</a:t>
            </a:r>
            <a:endParaRPr lang="en-US" sz="1300" kern="0" dirty="0">
              <a:solidFill>
                <a:srgbClr val="E0DED4"/>
              </a:solidFill>
              <a:latin typeface="pixelmix" panose="00000400000000000000" pitchFamily="2" charset="-79"/>
              <a:cs typeface="pixelmix" panose="00000400000000000000" pitchFamily="2" charset="-79"/>
            </a:endParaRPr>
          </a:p>
        </p:txBody>
      </p:sp>
      <p:sp>
        <p:nvSpPr>
          <p:cNvPr id="3" name="Rectangle 2">
            <a:extLst>
              <a:ext uri="{FF2B5EF4-FFF2-40B4-BE49-F238E27FC236}">
                <a16:creationId xmlns:a16="http://schemas.microsoft.com/office/drawing/2014/main" id="{2AB5E3E0-5238-4FAB-91CA-7AB74276044F}"/>
              </a:ext>
            </a:extLst>
          </p:cNvPr>
          <p:cNvSpPr/>
          <p:nvPr/>
        </p:nvSpPr>
        <p:spPr bwMode="auto">
          <a:xfrm>
            <a:off x="7164288" y="3255974"/>
            <a:ext cx="144016" cy="216024"/>
          </a:xfrm>
          <a:prstGeom prst="rect">
            <a:avLst/>
          </a:prstGeom>
          <a:solidFill>
            <a:srgbClr val="E1DED5"/>
          </a:solidFill>
          <a:ln w="2032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League Gothic" panose="00000500000000000000" pitchFamily="50" charset="0"/>
              <a:ea typeface="ヒラギノ角ゴ ProN W3" charset="0"/>
              <a:cs typeface="ヒラギノ角ゴ ProN W3" charset="0"/>
              <a:sym typeface="Gill Sans" charset="0"/>
            </a:endParaRPr>
          </a:p>
        </p:txBody>
      </p:sp>
      <p:pic>
        <p:nvPicPr>
          <p:cNvPr id="9" name="Picture 8">
            <a:extLst>
              <a:ext uri="{FF2B5EF4-FFF2-40B4-BE49-F238E27FC236}">
                <a16:creationId xmlns:a16="http://schemas.microsoft.com/office/drawing/2014/main" id="{11E5B1D6-62A8-42D0-8329-20E7A7835BD1}"/>
              </a:ext>
            </a:extLst>
          </p:cNvPr>
          <p:cNvPicPr>
            <a:picLocks noChangeAspect="1"/>
          </p:cNvPicPr>
          <p:nvPr/>
        </p:nvPicPr>
        <p:blipFill rotWithShape="1">
          <a:blip r:embed="rId4"/>
          <a:srcRect l="48933"/>
          <a:stretch/>
        </p:blipFill>
        <p:spPr>
          <a:xfrm rot="2149830">
            <a:off x="5460325" y="1164851"/>
            <a:ext cx="747915" cy="307612"/>
          </a:xfrm>
          <a:prstGeom prst="rect">
            <a:avLst/>
          </a:prstGeom>
        </p:spPr>
      </p:pic>
      <p:sp>
        <p:nvSpPr>
          <p:cNvPr id="10" name="Content Placeholder 2">
            <a:extLst>
              <a:ext uri="{FF2B5EF4-FFF2-40B4-BE49-F238E27FC236}">
                <a16:creationId xmlns:a16="http://schemas.microsoft.com/office/drawing/2014/main" id="{A08271DE-C741-4C24-8021-7461905DB142}"/>
              </a:ext>
            </a:extLst>
          </p:cNvPr>
          <p:cNvSpPr txBox="1">
            <a:spLocks/>
          </p:cNvSpPr>
          <p:nvPr/>
        </p:nvSpPr>
        <p:spPr bwMode="auto">
          <a:xfrm>
            <a:off x="4439414" y="907946"/>
            <a:ext cx="1080120" cy="40116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algn="r" eaLnBrk="1" hangingPunct="1">
              <a:buNone/>
            </a:pPr>
            <a:r>
              <a:rPr lang="en-US" kern="0" dirty="0">
                <a:latin typeface="League Gothic" charset="0"/>
                <a:ea typeface="ヒラギノ角ゴ ProN W3" charset="0"/>
                <a:cs typeface="League Gothic" charset="0"/>
              </a:rPr>
              <a:t>.NET</a:t>
            </a:r>
          </a:p>
        </p:txBody>
      </p:sp>
      <p:sp>
        <p:nvSpPr>
          <p:cNvPr id="12" name="Content Placeholder 2">
            <a:extLst>
              <a:ext uri="{FF2B5EF4-FFF2-40B4-BE49-F238E27FC236}">
                <a16:creationId xmlns:a16="http://schemas.microsoft.com/office/drawing/2014/main" id="{5E472839-F0E4-4004-9550-BA09F6515019}"/>
              </a:ext>
            </a:extLst>
          </p:cNvPr>
          <p:cNvSpPr txBox="1">
            <a:spLocks/>
          </p:cNvSpPr>
          <p:nvPr/>
        </p:nvSpPr>
        <p:spPr bwMode="auto">
          <a:xfrm>
            <a:off x="6804248" y="3883335"/>
            <a:ext cx="1080120" cy="40116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buNone/>
            </a:pPr>
            <a:r>
              <a:rPr lang="en-US" kern="0" dirty="0">
                <a:latin typeface="League Gothic" charset="0"/>
                <a:ea typeface="ヒラギノ角ゴ ProN W3" charset="0"/>
                <a:cs typeface="League Gothic" charset="0"/>
              </a:rPr>
              <a:t>Node.js</a:t>
            </a:r>
          </a:p>
        </p:txBody>
      </p:sp>
      <p:pic>
        <p:nvPicPr>
          <p:cNvPr id="13" name="Picture 12">
            <a:extLst>
              <a:ext uri="{FF2B5EF4-FFF2-40B4-BE49-F238E27FC236}">
                <a16:creationId xmlns:a16="http://schemas.microsoft.com/office/drawing/2014/main" id="{ED3C806C-E746-4247-9EC8-67A8E889A6E9}"/>
              </a:ext>
            </a:extLst>
          </p:cNvPr>
          <p:cNvPicPr>
            <a:picLocks noChangeAspect="1"/>
          </p:cNvPicPr>
          <p:nvPr/>
        </p:nvPicPr>
        <p:blipFill rotWithShape="1">
          <a:blip r:embed="rId4"/>
          <a:srcRect l="48933"/>
          <a:stretch/>
        </p:blipFill>
        <p:spPr>
          <a:xfrm rot="14400000">
            <a:off x="6246414" y="3610210"/>
            <a:ext cx="747915" cy="307612"/>
          </a:xfrm>
          <a:prstGeom prst="rect">
            <a:avLst/>
          </a:prstGeom>
        </p:spPr>
      </p:pic>
      <p:pic>
        <p:nvPicPr>
          <p:cNvPr id="14" name="Picture 3">
            <a:extLst>
              <a:ext uri="{FF2B5EF4-FFF2-40B4-BE49-F238E27FC236}">
                <a16:creationId xmlns:a16="http://schemas.microsoft.com/office/drawing/2014/main" id="{33B4E85F-B54F-47CE-9F97-9FE23AFAE2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5" name="Picture 14">
            <a:extLst>
              <a:ext uri="{FF2B5EF4-FFF2-40B4-BE49-F238E27FC236}">
                <a16:creationId xmlns:a16="http://schemas.microsoft.com/office/drawing/2014/main" id="{E5420DAB-7DFF-40A4-9B2B-65C4796BC438}"/>
              </a:ext>
            </a:extLst>
          </p:cNvPr>
          <p:cNvPicPr>
            <a:picLocks noChangeArrowheads="1"/>
          </p:cNvPicPr>
          <p:nvPr/>
        </p:nvPicPr>
        <p:blipFill rotWithShape="1">
          <a:blip r:embed="rId3">
            <a:extLst>
              <a:ext uri="{28A0092B-C50C-407E-A947-70E740481C1C}">
                <a14:useLocalDpi xmlns:a14="http://schemas.microsoft.com/office/drawing/2010/main" val="0"/>
              </a:ext>
            </a:extLst>
          </a:blip>
          <a:srcRect l="46890" t="-904909" r="33646" b="-507028"/>
          <a:stretch/>
        </p:blipFill>
        <p:spPr bwMode="auto">
          <a:xfrm>
            <a:off x="3005684" y="-141987"/>
            <a:ext cx="1584176" cy="13681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8" name="Picture 17">
            <a:extLst>
              <a:ext uri="{FF2B5EF4-FFF2-40B4-BE49-F238E27FC236}">
                <a16:creationId xmlns:a16="http://schemas.microsoft.com/office/drawing/2014/main" id="{F1F8406B-35E0-48C7-A87F-CD234EA35E83}"/>
              </a:ext>
            </a:extLst>
          </p:cNvPr>
          <p:cNvPicPr>
            <a:picLocks noChangeArrowheads="1"/>
          </p:cNvPicPr>
          <p:nvPr/>
        </p:nvPicPr>
        <p:blipFill rotWithShape="1">
          <a:blip r:embed="rId3">
            <a:extLst>
              <a:ext uri="{28A0092B-C50C-407E-A947-70E740481C1C}">
                <a14:useLocalDpi xmlns:a14="http://schemas.microsoft.com/office/drawing/2010/main" val="0"/>
              </a:ext>
            </a:extLst>
          </a:blip>
          <a:srcRect l="7961" t="-904909" r="81422" b="-507028"/>
          <a:stretch/>
        </p:blipFill>
        <p:spPr bwMode="auto">
          <a:xfrm rot="5400000">
            <a:off x="4319971" y="-368386"/>
            <a:ext cx="864096" cy="13681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6655401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35" presetClass="emph" presetSubtype="0" repeatCount="indefinite" fill="hold" grpId="0" nodeType="withEffect">
                                  <p:stCondLst>
                                    <p:cond delay="0"/>
                                  </p:stCondLst>
                                  <p:childTnLst>
                                    <p:anim calcmode="discrete" valueType="str">
                                      <p:cBhvr>
                                        <p:cTn id="15" dur="750" fill="hold"/>
                                        <p:tgtEl>
                                          <p:spTgt spid="3"/>
                                        </p:tgtEl>
                                        <p:attrNameLst>
                                          <p:attrName>style.visibility</p:attrName>
                                        </p:attrNameLst>
                                      </p:cBhvr>
                                      <p:tavLst>
                                        <p:tav tm="0">
                                          <p:val>
                                            <p:strVal val="hidden"/>
                                          </p:val>
                                        </p:tav>
                                        <p:tav tm="50000">
                                          <p:val>
                                            <p:strVal val="visible"/>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3" grpId="0" animBg="1"/>
      <p:bldP spid="3" grpId="1" animBg="1"/>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E6AB3751-99A0-45F3-A35C-8130297EF41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00" y="3946252"/>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3">
            <a:extLst>
              <a:ext uri="{FF2B5EF4-FFF2-40B4-BE49-F238E27FC236}">
                <a16:creationId xmlns:a16="http://schemas.microsoft.com/office/drawing/2014/main" id="{36BC6390-962D-407F-9DF4-E4853C756B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050" name="Picture 2" descr="Book">
            <a:extLst>
              <a:ext uri="{FF2B5EF4-FFF2-40B4-BE49-F238E27FC236}">
                <a16:creationId xmlns:a16="http://schemas.microsoft.com/office/drawing/2014/main" id="{857FC5B7-50E0-481D-9936-C6118381E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9" r="6531" b="15506"/>
          <a:stretch/>
        </p:blipFill>
        <p:spPr bwMode="auto">
          <a:xfrm rot="365902">
            <a:off x="1144798" y="-29580"/>
            <a:ext cx="2726642" cy="3484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F126C3-5920-415A-8CEE-6792E3ED65C0}"/>
              </a:ext>
            </a:extLst>
          </p:cNvPr>
          <p:cNvPicPr>
            <a:picLocks noChangeAspect="1"/>
          </p:cNvPicPr>
          <p:nvPr/>
        </p:nvPicPr>
        <p:blipFill rotWithShape="1">
          <a:blip r:embed="rId4"/>
          <a:srcRect l="2040" t="1386" r="2040" b="10647"/>
          <a:stretch/>
        </p:blipFill>
        <p:spPr>
          <a:xfrm rot="20840475">
            <a:off x="3638382" y="317634"/>
            <a:ext cx="2707628" cy="3657349"/>
          </a:xfrm>
          <a:prstGeom prst="rect">
            <a:avLst/>
          </a:prstGeom>
          <a:ln>
            <a:noFill/>
          </a:ln>
          <a:effectLst>
            <a:outerShdw blurRad="292100" dist="139700" dir="2700000" algn="tl" rotWithShape="0">
              <a:srgbClr val="333333">
                <a:alpha val="65000"/>
              </a:srgbClr>
            </a:outerShdw>
          </a:effectLst>
        </p:spPr>
      </p:pic>
      <p:pic>
        <p:nvPicPr>
          <p:cNvPr id="2052" name="Picture 4" descr="https://24ckc03wyobr204x8418ai2b-wpengine.netdna-ssl.com/wp-content/uploads/2017/10/cover.jpg">
            <a:extLst>
              <a:ext uri="{FF2B5EF4-FFF2-40B4-BE49-F238E27FC236}">
                <a16:creationId xmlns:a16="http://schemas.microsoft.com/office/drawing/2014/main" id="{7EEC248E-1A43-47AC-9416-98039E3843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19620">
            <a:off x="6329481" y="1519947"/>
            <a:ext cx="2727500" cy="3577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002CDFD5-0616-4C9B-BB13-9E99FB2EA62E}"/>
              </a:ext>
            </a:extLst>
          </p:cNvPr>
          <p:cNvSpPr txBox="1">
            <a:spLocks/>
          </p:cNvSpPr>
          <p:nvPr/>
        </p:nvSpPr>
        <p:spPr bwMode="auto">
          <a:xfrm>
            <a:off x="2082031" y="4165701"/>
            <a:ext cx="5284738"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AD360C"/>
                </a:solidFill>
                <a:effectLst/>
                <a:uLnTx/>
                <a:uFillTx/>
                <a:latin typeface="Zerox"/>
                <a:sym typeface="Zerox" charset="0"/>
              </a:rPr>
              <a:t>Resources</a:t>
            </a:r>
          </a:p>
        </p:txBody>
      </p:sp>
    </p:spTree>
    <p:extLst>
      <p:ext uri="{BB962C8B-B14F-4D97-AF65-F5344CB8AC3E}">
        <p14:creationId xmlns:p14="http://schemas.microsoft.com/office/powerpoint/2010/main" val="3476641491"/>
      </p:ext>
    </p:extLst>
  </p:cSld>
  <p:clrMapOvr>
    <a:masterClrMapping/>
  </p:clrMapOvr>
  <mc:AlternateContent xmlns:mc="http://schemas.openxmlformats.org/markup-compatibility/2006">
    <mc:Choice xmlns:p14="http://schemas.microsoft.com/office/powerpoint/2010/main" Requires="p14">
      <p:transition spd="slow" p14:dur="1300">
        <p14:pan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anim calcmode="lin" valueType="num">
                                      <p:cBhvr>
                                        <p:cTn id="8" dur="500" fill="hold"/>
                                        <p:tgtEl>
                                          <p:spTgt spid="2050"/>
                                        </p:tgtEl>
                                        <p:attrNameLst>
                                          <p:attrName>ppt_x</p:attrName>
                                        </p:attrNameLst>
                                      </p:cBhvr>
                                      <p:tavLst>
                                        <p:tav tm="0">
                                          <p:val>
                                            <p:strVal val="#ppt_x"/>
                                          </p:val>
                                        </p:tav>
                                        <p:tav tm="100000">
                                          <p:val>
                                            <p:strVal val="#ppt_x"/>
                                          </p:val>
                                        </p:tav>
                                      </p:tavLst>
                                    </p:anim>
                                    <p:anim calcmode="lin" valueType="num">
                                      <p:cBhvr>
                                        <p:cTn id="9" dur="450" decel="100000" fill="hold"/>
                                        <p:tgtEl>
                                          <p:spTgt spid="2050"/>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050"/>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450" decel="100000" fill="hold"/>
                                        <p:tgtEl>
                                          <p:spTgt spid="2"/>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500"/>
                                        <p:tgtEl>
                                          <p:spTgt spid="2052"/>
                                        </p:tgtEl>
                                      </p:cBhvr>
                                    </p:animEffect>
                                    <p:anim calcmode="lin" valueType="num">
                                      <p:cBhvr>
                                        <p:cTn id="22" dur="500" fill="hold"/>
                                        <p:tgtEl>
                                          <p:spTgt spid="2052"/>
                                        </p:tgtEl>
                                        <p:attrNameLst>
                                          <p:attrName>ppt_x</p:attrName>
                                        </p:attrNameLst>
                                      </p:cBhvr>
                                      <p:tavLst>
                                        <p:tav tm="0">
                                          <p:val>
                                            <p:strVal val="#ppt_x"/>
                                          </p:val>
                                        </p:tav>
                                        <p:tav tm="100000">
                                          <p:val>
                                            <p:strVal val="#ppt_x"/>
                                          </p:val>
                                        </p:tav>
                                      </p:tavLst>
                                    </p:anim>
                                    <p:anim calcmode="lin" valueType="num">
                                      <p:cBhvr>
                                        <p:cTn id="23" dur="450" decel="100000" fill="hold"/>
                                        <p:tgtEl>
                                          <p:spTgt spid="2052"/>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20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B2A5B-AD7B-4000-AF4C-98D3FE326D25}"/>
              </a:ext>
            </a:extLst>
          </p:cNvPr>
          <p:cNvSpPr txBox="1">
            <a:spLocks noChangeArrowheads="1"/>
          </p:cNvSpPr>
          <p:nvPr/>
        </p:nvSpPr>
        <p:spPr bwMode="auto">
          <a:xfrm>
            <a:off x="3851920" y="850499"/>
            <a:ext cx="4176712" cy="24860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855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AD360C"/>
                </a:solidFill>
                <a:effectLst/>
                <a:uLnTx/>
                <a:uFillTx/>
                <a:latin typeface="Zerox"/>
                <a:sym typeface="Zerox" charset="0"/>
              </a:rPr>
              <a:t>Thank</a:t>
            </a:r>
            <a:br>
              <a:rPr kumimoji="0" lang="en-US" sz="6400" b="0" i="0" u="none" strike="noStrike" kern="0" cap="none" spc="0" normalizeH="0" baseline="0" noProof="0" dirty="0">
                <a:ln>
                  <a:noFill/>
                </a:ln>
                <a:solidFill>
                  <a:srgbClr val="AD360C"/>
                </a:solidFill>
                <a:effectLst/>
                <a:uLnTx/>
                <a:uFillTx/>
                <a:latin typeface="Zerox"/>
                <a:sym typeface="Zerox" charset="0"/>
              </a:rPr>
            </a:br>
            <a:r>
              <a:rPr kumimoji="0" lang="en-US" sz="6400" b="0" i="0" u="none" strike="noStrike" kern="0" cap="none" spc="0" normalizeH="0" baseline="0" noProof="0" dirty="0">
                <a:ln>
                  <a:noFill/>
                </a:ln>
                <a:solidFill>
                  <a:srgbClr val="AD360C"/>
                </a:solidFill>
                <a:effectLst/>
                <a:uLnTx/>
                <a:uFillTx/>
                <a:latin typeface="Zerox"/>
                <a:sym typeface="Zerox" charset="0"/>
              </a:rPr>
              <a:t>You!</a:t>
            </a:r>
          </a:p>
        </p:txBody>
      </p:sp>
      <p:sp>
        <p:nvSpPr>
          <p:cNvPr id="3" name="Rectangle 2">
            <a:extLst>
              <a:ext uri="{FF2B5EF4-FFF2-40B4-BE49-F238E27FC236}">
                <a16:creationId xmlns:a16="http://schemas.microsoft.com/office/drawing/2014/main" id="{34A26B3C-0024-4E46-B111-E47836ED3E93}"/>
              </a:ext>
            </a:extLst>
          </p:cNvPr>
          <p:cNvSpPr txBox="1">
            <a:spLocks noChangeArrowheads="1"/>
          </p:cNvSpPr>
          <p:nvPr/>
        </p:nvSpPr>
        <p:spPr bwMode="auto">
          <a:xfrm>
            <a:off x="2627784" y="4202955"/>
            <a:ext cx="5976664" cy="16811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League Gothic"/>
                <a:sym typeface="League Gothic" charset="0"/>
              </a:rPr>
              <a:t>Nik Molnar  @nikmd23</a:t>
            </a:r>
            <a:r>
              <a:rPr kumimoji="0" lang="en-US" sz="3600" b="0" i="0" u="none" strike="noStrike" kern="0" cap="none" spc="0" normalizeH="0" baseline="0" noProof="0" dirty="0">
                <a:ln>
                  <a:noFill/>
                </a:ln>
                <a:solidFill>
                  <a:srgbClr val="4C463D"/>
                </a:solidFill>
                <a:effectLst/>
                <a:uLnTx/>
                <a:uFillTx/>
                <a:latin typeface="FontAwesome"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Font Awesome 5 Free Regular" panose="02000503000000000000"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4C463D"/>
              </a:solidFill>
              <a:effectLst/>
              <a:uLnTx/>
              <a:uFillTx/>
              <a:latin typeface="League Gothic"/>
              <a:sym typeface="League Gothic" charset="0"/>
            </a:endParaRPr>
          </a:p>
        </p:txBody>
      </p:sp>
      <p:pic>
        <p:nvPicPr>
          <p:cNvPr id="4" name="Picture 3">
            <a:extLst>
              <a:ext uri="{FF2B5EF4-FFF2-40B4-BE49-F238E27FC236}">
                <a16:creationId xmlns:a16="http://schemas.microsoft.com/office/drawing/2014/main" id="{47EF6CD0-03A3-4F29-BF13-10F75F0E63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424" y="3955142"/>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79B4BFB6-7644-4A84-96E6-48C3BA784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949428"/>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1" name="Content Placeholder 2">
            <a:extLst>
              <a:ext uri="{FF2B5EF4-FFF2-40B4-BE49-F238E27FC236}">
                <a16:creationId xmlns:a16="http://schemas.microsoft.com/office/drawing/2014/main" id="{EFB00FBE-5683-4EAC-8255-5D15F07B326A}"/>
              </a:ext>
            </a:extLst>
          </p:cNvPr>
          <p:cNvSpPr txBox="1">
            <a:spLocks/>
          </p:cNvSpPr>
          <p:nvPr/>
        </p:nvSpPr>
        <p:spPr bwMode="auto">
          <a:xfrm>
            <a:off x="107504" y="3342238"/>
            <a:ext cx="4213085" cy="50405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algn="ctr" eaLnBrk="1" hangingPunct="1"/>
            <a:r>
              <a:rPr lang="en-US" sz="1800" kern="0" dirty="0">
                <a:latin typeface="League Gothic" charset="0"/>
                <a:ea typeface="ヒラギノ角ゴ ProN W3" charset="0"/>
                <a:cs typeface="League Gothic" charset="0"/>
              </a:rPr>
              <a:t>http://nikcodes.com/monitoring</a:t>
            </a:r>
          </a:p>
        </p:txBody>
      </p:sp>
      <p:pic>
        <p:nvPicPr>
          <p:cNvPr id="8" name="Picture 7">
            <a:extLst>
              <a:ext uri="{FF2B5EF4-FFF2-40B4-BE49-F238E27FC236}">
                <a16:creationId xmlns:a16="http://schemas.microsoft.com/office/drawing/2014/main" id="{12E5C6FD-47B6-4E2A-973A-79DA070B55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0169" y="195486"/>
            <a:ext cx="3407755" cy="3407755"/>
          </a:xfrm>
          <a:prstGeom prst="rect">
            <a:avLst/>
          </a:prstGeom>
        </p:spPr>
      </p:pic>
    </p:spTree>
    <p:extLst>
      <p:ext uri="{BB962C8B-B14F-4D97-AF65-F5344CB8AC3E}">
        <p14:creationId xmlns:p14="http://schemas.microsoft.com/office/powerpoint/2010/main" val="2698109333"/>
      </p:ext>
    </p:extLst>
  </p:cSld>
  <p:clrMapOvr>
    <a:masterClrMapping/>
  </p:clrMapOvr>
  <mc:AlternateContent xmlns:mc="http://schemas.openxmlformats.org/markup-compatibility/2006" xmlns:p14="http://schemas.microsoft.com/office/powerpoint/2010/main">
    <mc:Choice Requires="p14">
      <p:transition spd="slow">
        <p14:pan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a:extLst>
              <a:ext uri="{FF2B5EF4-FFF2-40B4-BE49-F238E27FC236}">
                <a16:creationId xmlns:a16="http://schemas.microsoft.com/office/drawing/2014/main" id="{D4E0D194-08E3-4C27-A446-B5668A04A11B}"/>
              </a:ext>
            </a:extLst>
          </p:cNvPr>
          <p:cNvSpPr txBox="1">
            <a:spLocks noChangeArrowheads="1"/>
          </p:cNvSpPr>
          <p:nvPr/>
        </p:nvSpPr>
        <p:spPr bwMode="auto">
          <a:xfrm>
            <a:off x="7009098" y="1388726"/>
            <a:ext cx="1371866"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Logging</a:t>
            </a:r>
          </a:p>
          <a:p>
            <a:pPr marL="0" indent="0" eaLnBrk="1" hangingPunct="1">
              <a:spcBef>
                <a:spcPts val="0"/>
              </a:spcBef>
              <a:buNone/>
            </a:pPr>
            <a:r>
              <a:rPr lang="en-US" sz="2400" kern="0" dirty="0">
                <a:latin typeface="League Gothic" charset="0"/>
                <a:ea typeface="ヒラギノ角ゴ ProN W3" charset="0"/>
                <a:cs typeface="League Gothic" charset="0"/>
              </a:rPr>
              <a:t>- A/B Testing</a:t>
            </a:r>
          </a:p>
          <a:p>
            <a:pPr marL="0" indent="0" eaLnBrk="1" hangingPunct="1">
              <a:spcBef>
                <a:spcPts val="0"/>
              </a:spcBef>
              <a:buNone/>
            </a:pPr>
            <a:r>
              <a:rPr lang="en-US" sz="2400" kern="0" dirty="0">
                <a:latin typeface="League Gothic" charset="0"/>
                <a:ea typeface="ヒラギノ角ゴ ProN W3" charset="0"/>
                <a:cs typeface="League Gothic" charset="0"/>
              </a:rPr>
              <a:t>- Monitoring</a:t>
            </a:r>
          </a:p>
        </p:txBody>
      </p:sp>
      <p:sp>
        <p:nvSpPr>
          <p:cNvPr id="12" name="Rectangle 2">
            <a:extLst>
              <a:ext uri="{FF2B5EF4-FFF2-40B4-BE49-F238E27FC236}">
                <a16:creationId xmlns:a16="http://schemas.microsoft.com/office/drawing/2014/main" id="{9029190A-40E7-44AC-9BEF-38E898B3AC49}"/>
              </a:ext>
            </a:extLst>
          </p:cNvPr>
          <p:cNvSpPr txBox="1">
            <a:spLocks noChangeArrowheads="1"/>
          </p:cNvSpPr>
          <p:nvPr/>
        </p:nvSpPr>
        <p:spPr bwMode="auto">
          <a:xfrm>
            <a:off x="2867904" y="1388727"/>
            <a:ext cx="1750118"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Integration tests</a:t>
            </a:r>
          </a:p>
          <a:p>
            <a:pPr marL="0" indent="0" eaLnBrk="1" hangingPunct="1">
              <a:spcBef>
                <a:spcPts val="0"/>
              </a:spcBef>
              <a:buNone/>
            </a:pPr>
            <a:r>
              <a:rPr lang="en-US" sz="2400" kern="0" dirty="0">
                <a:latin typeface="League Gothic" charset="0"/>
                <a:ea typeface="ヒラギノ角ゴ ProN W3" charset="0"/>
                <a:cs typeface="League Gothic" charset="0"/>
              </a:rPr>
              <a:t>- Load tests</a:t>
            </a:r>
          </a:p>
        </p:txBody>
      </p:sp>
      <p:pic>
        <p:nvPicPr>
          <p:cNvPr id="15" name="Picture 14">
            <a:extLst>
              <a:ext uri="{FF2B5EF4-FFF2-40B4-BE49-F238E27FC236}">
                <a16:creationId xmlns:a16="http://schemas.microsoft.com/office/drawing/2014/main" id="{F16FF977-329D-4BC4-9A63-C423B8F84FBC}"/>
              </a:ext>
            </a:extLst>
          </p:cNvPr>
          <p:cNvPicPr>
            <a:picLocks noChangeArrowheads="1"/>
          </p:cNvPicPr>
          <p:nvPr/>
        </p:nvPicPr>
        <p:blipFill rotWithShape="1">
          <a:blip r:embed="rId3">
            <a:extLst>
              <a:ext uri="{28A0092B-C50C-407E-A947-70E740481C1C}">
                <a14:useLocalDpi xmlns:a14="http://schemas.microsoft.com/office/drawing/2010/main" val="0"/>
              </a:ext>
            </a:extLst>
          </a:blip>
          <a:srcRect l="46890" t="1" b="-127331"/>
          <a:stretch/>
        </p:blipFill>
        <p:spPr bwMode="auto">
          <a:xfrm rot="5400000">
            <a:off x="5764154" y="6009778"/>
            <a:ext cx="4322689" cy="226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6" name="Picture 15">
            <a:extLst>
              <a:ext uri="{FF2B5EF4-FFF2-40B4-BE49-F238E27FC236}">
                <a16:creationId xmlns:a16="http://schemas.microsoft.com/office/drawing/2014/main" id="{166DAB4F-2B41-4625-AEF5-0F4B5002022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3949428"/>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30" name="Group 29">
            <a:extLst>
              <a:ext uri="{FF2B5EF4-FFF2-40B4-BE49-F238E27FC236}">
                <a16:creationId xmlns:a16="http://schemas.microsoft.com/office/drawing/2014/main" id="{BED42F90-F4AC-49C6-9D0E-127902F0666F}"/>
              </a:ext>
            </a:extLst>
          </p:cNvPr>
          <p:cNvGrpSpPr/>
          <p:nvPr/>
        </p:nvGrpSpPr>
        <p:grpSpPr>
          <a:xfrm>
            <a:off x="614954" y="339502"/>
            <a:ext cx="2088171" cy="1069876"/>
            <a:chOff x="-13421" y="339502"/>
            <a:chExt cx="2088171" cy="1069876"/>
          </a:xfrm>
        </p:grpSpPr>
        <p:sp>
          <p:nvSpPr>
            <p:cNvPr id="11" name="Title 1">
              <a:extLst>
                <a:ext uri="{FF2B5EF4-FFF2-40B4-BE49-F238E27FC236}">
                  <a16:creationId xmlns:a16="http://schemas.microsoft.com/office/drawing/2014/main" id="{BA1E52DA-CFE0-4F02-86FA-C03147E1E72A}"/>
                </a:ext>
              </a:extLst>
            </p:cNvPr>
            <p:cNvSpPr txBox="1">
              <a:spLocks/>
            </p:cNvSpPr>
            <p:nvPr/>
          </p:nvSpPr>
          <p:spPr bwMode="auto">
            <a:xfrm>
              <a:off x="-13421" y="339502"/>
              <a:ext cx="2088171"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Pre Production</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pic>
          <p:nvPicPr>
            <p:cNvPr id="17" name="Picture 16">
              <a:extLst>
                <a:ext uri="{FF2B5EF4-FFF2-40B4-BE49-F238E27FC236}">
                  <a16:creationId xmlns:a16="http://schemas.microsoft.com/office/drawing/2014/main" id="{3FA5CE85-ED56-40AB-B29A-9BB44F5B5E7B}"/>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137703" y="1244711"/>
              <a:ext cx="1785922" cy="144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sp>
        <p:nvSpPr>
          <p:cNvPr id="23" name="Rectangle 2">
            <a:extLst>
              <a:ext uri="{FF2B5EF4-FFF2-40B4-BE49-F238E27FC236}">
                <a16:creationId xmlns:a16="http://schemas.microsoft.com/office/drawing/2014/main" id="{5D4E5211-90BB-40D8-BF14-411F08E919DA}"/>
              </a:ext>
            </a:extLst>
          </p:cNvPr>
          <p:cNvSpPr txBox="1">
            <a:spLocks noChangeArrowheads="1"/>
          </p:cNvSpPr>
          <p:nvPr/>
        </p:nvSpPr>
        <p:spPr bwMode="auto">
          <a:xfrm>
            <a:off x="807888" y="1388727"/>
            <a:ext cx="1750118"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Unit tests</a:t>
            </a:r>
          </a:p>
          <a:p>
            <a:pPr marL="0" indent="0" eaLnBrk="1" hangingPunct="1">
              <a:spcBef>
                <a:spcPts val="0"/>
              </a:spcBef>
              <a:buNone/>
            </a:pPr>
            <a:r>
              <a:rPr lang="en-US" sz="2400" kern="0" dirty="0">
                <a:latin typeface="League Gothic" charset="0"/>
                <a:ea typeface="ヒラギノ角ゴ ProN W3" charset="0"/>
                <a:cs typeface="League Gothic" charset="0"/>
              </a:rPr>
              <a:t>- Regression tests</a:t>
            </a:r>
          </a:p>
          <a:p>
            <a:pPr marL="0" indent="0" eaLnBrk="1" hangingPunct="1">
              <a:spcBef>
                <a:spcPts val="0"/>
              </a:spcBef>
              <a:buNone/>
            </a:pPr>
            <a:r>
              <a:rPr lang="en-US" sz="2400" kern="0" dirty="0">
                <a:latin typeface="League Gothic" charset="0"/>
                <a:ea typeface="ヒラギノ角ゴ ProN W3" charset="0"/>
                <a:cs typeface="League Gothic" charset="0"/>
              </a:rPr>
              <a:t>- Code coverage</a:t>
            </a:r>
          </a:p>
          <a:p>
            <a:pPr marL="0" indent="0" eaLnBrk="1" hangingPunct="1">
              <a:spcBef>
                <a:spcPts val="0"/>
              </a:spcBef>
              <a:buNone/>
            </a:pPr>
            <a:r>
              <a:rPr lang="en-US" sz="2400" kern="0" dirty="0">
                <a:latin typeface="League Gothic" charset="0"/>
                <a:ea typeface="ヒラギノ角ゴ ProN W3" charset="0"/>
                <a:cs typeface="League Gothic" charset="0"/>
              </a:rPr>
              <a:t>- Static analysis</a:t>
            </a:r>
          </a:p>
        </p:txBody>
      </p:sp>
      <p:sp>
        <p:nvSpPr>
          <p:cNvPr id="24" name="Rectangle 2">
            <a:extLst>
              <a:ext uri="{FF2B5EF4-FFF2-40B4-BE49-F238E27FC236}">
                <a16:creationId xmlns:a16="http://schemas.microsoft.com/office/drawing/2014/main" id="{61A6162B-CDA4-4769-AB6E-946DDBE19980}"/>
              </a:ext>
            </a:extLst>
          </p:cNvPr>
          <p:cNvSpPr txBox="1">
            <a:spLocks noChangeArrowheads="1"/>
          </p:cNvSpPr>
          <p:nvPr/>
        </p:nvSpPr>
        <p:spPr bwMode="auto">
          <a:xfrm>
            <a:off x="4927920" y="1388727"/>
            <a:ext cx="1771279"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Feature flagging</a:t>
            </a:r>
          </a:p>
          <a:p>
            <a:pPr marL="0" indent="0" eaLnBrk="1" hangingPunct="1">
              <a:spcBef>
                <a:spcPts val="0"/>
              </a:spcBef>
              <a:buNone/>
            </a:pPr>
            <a:r>
              <a:rPr lang="en-US" sz="2400" kern="0" dirty="0">
                <a:latin typeface="League Gothic" charset="0"/>
                <a:ea typeface="ヒラギノ角ゴ ProN W3" charset="0"/>
                <a:cs typeface="League Gothic" charset="0"/>
              </a:rPr>
              <a:t>- Traffic shaping</a:t>
            </a:r>
          </a:p>
          <a:p>
            <a:pPr marL="0" indent="0" eaLnBrk="1" hangingPunct="1">
              <a:spcBef>
                <a:spcPts val="0"/>
              </a:spcBef>
              <a:buNone/>
            </a:pPr>
            <a:r>
              <a:rPr lang="en-US" sz="2400" kern="0" dirty="0">
                <a:latin typeface="League Gothic" charset="0"/>
                <a:ea typeface="ヒラギノ角ゴ ProN W3" charset="0"/>
                <a:cs typeface="League Gothic" charset="0"/>
              </a:rPr>
              <a:t>- Monitoring</a:t>
            </a:r>
          </a:p>
        </p:txBody>
      </p:sp>
      <p:sp>
        <p:nvSpPr>
          <p:cNvPr id="25" name="Rectangle 2">
            <a:extLst>
              <a:ext uri="{FF2B5EF4-FFF2-40B4-BE49-F238E27FC236}">
                <a16:creationId xmlns:a16="http://schemas.microsoft.com/office/drawing/2014/main" id="{ED5C80D3-54F5-413C-9F85-967CA94CFDD5}"/>
              </a:ext>
            </a:extLst>
          </p:cNvPr>
          <p:cNvSpPr txBox="1">
            <a:spLocks noChangeArrowheads="1"/>
          </p:cNvSpPr>
          <p:nvPr/>
        </p:nvSpPr>
        <p:spPr bwMode="auto">
          <a:xfrm>
            <a:off x="7009098" y="1388727"/>
            <a:ext cx="1371866"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Logging</a:t>
            </a:r>
          </a:p>
          <a:p>
            <a:pPr marL="0" indent="0" eaLnBrk="1" hangingPunct="1">
              <a:spcBef>
                <a:spcPts val="0"/>
              </a:spcBef>
              <a:buNone/>
            </a:pPr>
            <a:r>
              <a:rPr lang="en-US" sz="2400" kern="0" dirty="0">
                <a:latin typeface="League Gothic" charset="0"/>
                <a:ea typeface="ヒラギノ角ゴ ProN W3" charset="0"/>
                <a:cs typeface="League Gothic" charset="0"/>
              </a:rPr>
              <a:t>- A/B Testing</a:t>
            </a:r>
          </a:p>
        </p:txBody>
      </p:sp>
      <p:sp>
        <p:nvSpPr>
          <p:cNvPr id="26" name="Title 1">
            <a:extLst>
              <a:ext uri="{FF2B5EF4-FFF2-40B4-BE49-F238E27FC236}">
                <a16:creationId xmlns:a16="http://schemas.microsoft.com/office/drawing/2014/main" id="{F0B34CBB-0130-464D-97E0-5D81BB6E00E5}"/>
              </a:ext>
            </a:extLst>
          </p:cNvPr>
          <p:cNvSpPr txBox="1">
            <a:spLocks/>
          </p:cNvSpPr>
          <p:nvPr/>
        </p:nvSpPr>
        <p:spPr bwMode="auto">
          <a:xfrm>
            <a:off x="2082031" y="4165701"/>
            <a:ext cx="5284738"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AD360C"/>
                </a:solidFill>
                <a:latin typeface="Zerox"/>
              </a:rPr>
              <a:t>Quality Assurance</a:t>
            </a:r>
            <a:endParaRPr kumimoji="0" lang="en-US" sz="3800" b="0" i="0" u="none" strike="noStrike" kern="0" cap="none" spc="0" normalizeH="0" baseline="0" noProof="0" dirty="0">
              <a:ln>
                <a:noFill/>
              </a:ln>
              <a:solidFill>
                <a:srgbClr val="AD360C"/>
              </a:solidFill>
              <a:effectLst/>
              <a:uLnTx/>
              <a:uFillTx/>
              <a:latin typeface="Zerox"/>
              <a:sym typeface="Zerox" charset="0"/>
            </a:endParaRPr>
          </a:p>
        </p:txBody>
      </p:sp>
      <p:grpSp>
        <p:nvGrpSpPr>
          <p:cNvPr id="29" name="Group 28">
            <a:extLst>
              <a:ext uri="{FF2B5EF4-FFF2-40B4-BE49-F238E27FC236}">
                <a16:creationId xmlns:a16="http://schemas.microsoft.com/office/drawing/2014/main" id="{2C346331-275A-482D-BD8B-CC15521EB2C8}"/>
              </a:ext>
            </a:extLst>
          </p:cNvPr>
          <p:cNvGrpSpPr/>
          <p:nvPr/>
        </p:nvGrpSpPr>
        <p:grpSpPr>
          <a:xfrm>
            <a:off x="2903708" y="339502"/>
            <a:ext cx="5537025" cy="1069876"/>
            <a:chOff x="2275333" y="339502"/>
            <a:chExt cx="5537025" cy="1069876"/>
          </a:xfrm>
        </p:grpSpPr>
        <p:pic>
          <p:nvPicPr>
            <p:cNvPr id="19" name="Picture 18">
              <a:extLst>
                <a:ext uri="{FF2B5EF4-FFF2-40B4-BE49-F238E27FC236}">
                  <a16:creationId xmlns:a16="http://schemas.microsoft.com/office/drawing/2014/main" id="{09348057-2347-4651-9D4D-FCAE1B236537}"/>
                </a:ext>
              </a:extLst>
            </p:cNvPr>
            <p:cNvPicPr>
              <a:picLocks noChangeArrowheads="1"/>
            </p:cNvPicPr>
            <p:nvPr/>
          </p:nvPicPr>
          <p:blipFill rotWithShape="1">
            <a:blip r:embed="rId3">
              <a:extLst>
                <a:ext uri="{28A0092B-C50C-407E-A947-70E740481C1C}">
                  <a14:useLocalDpi xmlns:a14="http://schemas.microsoft.com/office/drawing/2010/main" val="0"/>
                </a:ext>
              </a:extLst>
            </a:blip>
            <a:srcRect l="22052" t="-17155" r="9918" b="-470"/>
            <a:stretch/>
          </p:blipFill>
          <p:spPr bwMode="auto">
            <a:xfrm>
              <a:off x="2275333" y="1244711"/>
              <a:ext cx="5537025" cy="10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7" name="Title 1">
              <a:extLst>
                <a:ext uri="{FF2B5EF4-FFF2-40B4-BE49-F238E27FC236}">
                  <a16:creationId xmlns:a16="http://schemas.microsoft.com/office/drawing/2014/main" id="{EA8FA12D-A867-4CAD-B846-0E1B4BFC0FA6}"/>
                </a:ext>
              </a:extLst>
            </p:cNvPr>
            <p:cNvSpPr txBox="1">
              <a:spLocks/>
            </p:cNvSpPr>
            <p:nvPr/>
          </p:nvSpPr>
          <p:spPr bwMode="auto">
            <a:xfrm>
              <a:off x="3999760" y="339502"/>
              <a:ext cx="2088171"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Production</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grpSp>
        <p:nvGrpSpPr>
          <p:cNvPr id="37" name="Group 36">
            <a:extLst>
              <a:ext uri="{FF2B5EF4-FFF2-40B4-BE49-F238E27FC236}">
                <a16:creationId xmlns:a16="http://schemas.microsoft.com/office/drawing/2014/main" id="{CDCF089D-37B1-4C1E-869A-080562372417}"/>
              </a:ext>
            </a:extLst>
          </p:cNvPr>
          <p:cNvGrpSpPr/>
          <p:nvPr/>
        </p:nvGrpSpPr>
        <p:grpSpPr>
          <a:xfrm>
            <a:off x="2902469" y="2736527"/>
            <a:ext cx="1785922" cy="627310"/>
            <a:chOff x="2274094" y="2736527"/>
            <a:chExt cx="1785922" cy="627310"/>
          </a:xfrm>
        </p:grpSpPr>
        <p:pic>
          <p:nvPicPr>
            <p:cNvPr id="33" name="Picture 32">
              <a:extLst>
                <a:ext uri="{FF2B5EF4-FFF2-40B4-BE49-F238E27FC236}">
                  <a16:creationId xmlns:a16="http://schemas.microsoft.com/office/drawing/2014/main" id="{AAEED300-527C-403A-B66F-C8FDD100BE86}"/>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2274094" y="2736527"/>
              <a:ext cx="1785922" cy="144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4" name="Title 1">
              <a:extLst>
                <a:ext uri="{FF2B5EF4-FFF2-40B4-BE49-F238E27FC236}">
                  <a16:creationId xmlns:a16="http://schemas.microsoft.com/office/drawing/2014/main" id="{F2FD4B1D-4C2D-4409-A998-4FBBBFB0D914}"/>
                </a:ext>
              </a:extLst>
            </p:cNvPr>
            <p:cNvSpPr txBox="1">
              <a:spLocks/>
            </p:cNvSpPr>
            <p:nvPr/>
          </p:nvSpPr>
          <p:spPr bwMode="auto">
            <a:xfrm>
              <a:off x="2274094" y="2832421"/>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Deploy</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grpSp>
        <p:nvGrpSpPr>
          <p:cNvPr id="38" name="Group 37">
            <a:extLst>
              <a:ext uri="{FF2B5EF4-FFF2-40B4-BE49-F238E27FC236}">
                <a16:creationId xmlns:a16="http://schemas.microsoft.com/office/drawing/2014/main" id="{093EBD8D-F475-4194-8914-05C500BA5139}"/>
              </a:ext>
            </a:extLst>
          </p:cNvPr>
          <p:cNvGrpSpPr/>
          <p:nvPr/>
        </p:nvGrpSpPr>
        <p:grpSpPr>
          <a:xfrm>
            <a:off x="4788489" y="2736527"/>
            <a:ext cx="1785923" cy="627310"/>
            <a:chOff x="4160114" y="2736527"/>
            <a:chExt cx="1785923" cy="627310"/>
          </a:xfrm>
        </p:grpSpPr>
        <p:pic>
          <p:nvPicPr>
            <p:cNvPr id="31" name="Picture 30">
              <a:extLst>
                <a:ext uri="{FF2B5EF4-FFF2-40B4-BE49-F238E27FC236}">
                  <a16:creationId xmlns:a16="http://schemas.microsoft.com/office/drawing/2014/main" id="{566F044C-B2F1-4262-ABA3-EC55DA902CD9}"/>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4160115" y="2736527"/>
              <a:ext cx="1785922" cy="144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5" name="Title 1">
              <a:extLst>
                <a:ext uri="{FF2B5EF4-FFF2-40B4-BE49-F238E27FC236}">
                  <a16:creationId xmlns:a16="http://schemas.microsoft.com/office/drawing/2014/main" id="{8CBAA65A-767A-4A8A-ADC1-2A9591C46C68}"/>
                </a:ext>
              </a:extLst>
            </p:cNvPr>
            <p:cNvSpPr txBox="1">
              <a:spLocks/>
            </p:cNvSpPr>
            <p:nvPr/>
          </p:nvSpPr>
          <p:spPr bwMode="auto">
            <a:xfrm>
              <a:off x="4160114" y="2832421"/>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Release</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grpSp>
        <p:nvGrpSpPr>
          <p:cNvPr id="39" name="Group 38">
            <a:extLst>
              <a:ext uri="{FF2B5EF4-FFF2-40B4-BE49-F238E27FC236}">
                <a16:creationId xmlns:a16="http://schemas.microsoft.com/office/drawing/2014/main" id="{EA447FDF-5D7F-4308-B9B3-F76B29183F42}"/>
              </a:ext>
            </a:extLst>
          </p:cNvPr>
          <p:cNvGrpSpPr/>
          <p:nvPr/>
        </p:nvGrpSpPr>
        <p:grpSpPr>
          <a:xfrm>
            <a:off x="6674509" y="2736527"/>
            <a:ext cx="1785923" cy="627310"/>
            <a:chOff x="6046134" y="2736527"/>
            <a:chExt cx="1785923" cy="627310"/>
          </a:xfrm>
        </p:grpSpPr>
        <p:pic>
          <p:nvPicPr>
            <p:cNvPr id="32" name="Picture 31">
              <a:extLst>
                <a:ext uri="{FF2B5EF4-FFF2-40B4-BE49-F238E27FC236}">
                  <a16:creationId xmlns:a16="http://schemas.microsoft.com/office/drawing/2014/main" id="{F4B6B79E-3F10-45BD-B5A4-12308903EC56}"/>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6046135" y="2736527"/>
              <a:ext cx="1785922" cy="144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6" name="Title 1">
              <a:extLst>
                <a:ext uri="{FF2B5EF4-FFF2-40B4-BE49-F238E27FC236}">
                  <a16:creationId xmlns:a16="http://schemas.microsoft.com/office/drawing/2014/main" id="{2B93164A-66A9-4F15-9C32-108F9CEE17AF}"/>
                </a:ext>
              </a:extLst>
            </p:cNvPr>
            <p:cNvSpPr txBox="1">
              <a:spLocks/>
            </p:cNvSpPr>
            <p:nvPr/>
          </p:nvSpPr>
          <p:spPr bwMode="auto">
            <a:xfrm>
              <a:off x="6046134" y="2832421"/>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POST Release</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pic>
        <p:nvPicPr>
          <p:cNvPr id="41" name="Picture 40">
            <a:extLst>
              <a:ext uri="{FF2B5EF4-FFF2-40B4-BE49-F238E27FC236}">
                <a16:creationId xmlns:a16="http://schemas.microsoft.com/office/drawing/2014/main" id="{4119C565-5F3D-446C-9AC2-194083680D7A}"/>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18834" y="397458"/>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42" name="Picture 41">
            <a:extLst>
              <a:ext uri="{FF2B5EF4-FFF2-40B4-BE49-F238E27FC236}">
                <a16:creationId xmlns:a16="http://schemas.microsoft.com/office/drawing/2014/main" id="{66BF05AA-24C1-430E-810E-D50BF22706D8}"/>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14954" y="3599729"/>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43" name="Picture 42">
            <a:extLst>
              <a:ext uri="{FF2B5EF4-FFF2-40B4-BE49-F238E27FC236}">
                <a16:creationId xmlns:a16="http://schemas.microsoft.com/office/drawing/2014/main" id="{DE5BB274-3CC5-487F-BF62-F9BEFC3BD37E}"/>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1352429" y="1641368"/>
            <a:ext cx="3336663"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45" name="Picture 44">
            <a:extLst>
              <a:ext uri="{FF2B5EF4-FFF2-40B4-BE49-F238E27FC236}">
                <a16:creationId xmlns:a16="http://schemas.microsoft.com/office/drawing/2014/main" id="{93775ACA-6DEF-44CF-ABCD-A5641A31A668}"/>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6640772" y="1647845"/>
            <a:ext cx="3336663"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663446391"/>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wipe(left)">
                                      <p:cBhvr>
                                        <p:cTn id="11" dur="500"/>
                                        <p:tgtEl>
                                          <p:spTgt spid="2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wipe(left)">
                                      <p:cBhvr>
                                        <p:cTn id="15" dur="500"/>
                                        <p:tgtEl>
                                          <p:spTgt spid="2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wipe(left)">
                                      <p:cBhvr>
                                        <p:cTn id="19" dur="500"/>
                                        <p:tgtEl>
                                          <p:spTgt spid="2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wipe(left)">
                                      <p:cBhvr>
                                        <p:cTn id="23" dur="500"/>
                                        <p:tgtEl>
                                          <p:spTgt spid="1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wipe(left)">
                                      <p:cBhvr>
                                        <p:cTn id="27" dur="500"/>
                                        <p:tgtEl>
                                          <p:spTgt spid="12">
                                            <p:txEl>
                                              <p:pRg st="1" end="1"/>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500"/>
                                        <p:tgtEl>
                                          <p:spTgt spid="24">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wipe(left)">
                                      <p:cBhvr>
                                        <p:cTn id="35" dur="500"/>
                                        <p:tgtEl>
                                          <p:spTgt spid="24">
                                            <p:txEl>
                                              <p:pRg st="1" end="1"/>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animEffect transition="in" filter="wipe(left)">
                                      <p:cBhvr>
                                        <p:cTn id="39" dur="500"/>
                                        <p:tgtEl>
                                          <p:spTgt spid="24">
                                            <p:txEl>
                                              <p:pRg st="2" end="2"/>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left)">
                                      <p:cBhvr>
                                        <p:cTn id="43" dur="500"/>
                                        <p:tgtEl>
                                          <p:spTgt spid="25">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5">
                                            <p:txEl>
                                              <p:pRg st="1" end="1"/>
                                            </p:txEl>
                                          </p:spTgt>
                                        </p:tgtEl>
                                        <p:attrNameLst>
                                          <p:attrName>style.visibility</p:attrName>
                                        </p:attrNameLst>
                                      </p:cBhvr>
                                      <p:to>
                                        <p:strVal val="visible"/>
                                      </p:to>
                                    </p:set>
                                    <p:animEffect transition="in" filter="wipe(left)">
                                      <p:cBhvr>
                                        <p:cTn id="47" dur="500"/>
                                        <p:tgtEl>
                                          <p:spTgt spid="2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xEl>
                                              <p:pRg st="0" end="0"/>
                                            </p:txEl>
                                          </p:spTgt>
                                        </p:tgtEl>
                                        <p:attrNameLst>
                                          <p:attrName>style.visibility</p:attrName>
                                        </p:attrNameLst>
                                      </p:cBhvr>
                                      <p:to>
                                        <p:strVal val="visible"/>
                                      </p:to>
                                    </p:set>
                                    <p:animEffect transition="in" filter="wipe(left)">
                                      <p:cBhvr>
                                        <p:cTn id="75" dur="500"/>
                                        <p:tgtEl>
                                          <p:spTgt spid="40">
                                            <p:txEl>
                                              <p:pRg st="0" end="0"/>
                                            </p:txEl>
                                          </p:spTgt>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xEl>
                                              <p:pRg st="1" end="1"/>
                                            </p:txEl>
                                          </p:spTgt>
                                        </p:tgtEl>
                                        <p:attrNameLst>
                                          <p:attrName>style.visibility</p:attrName>
                                        </p:attrNameLst>
                                      </p:cBhvr>
                                      <p:to>
                                        <p:strVal val="visible"/>
                                      </p:to>
                                    </p:set>
                                    <p:animEffect transition="in" filter="wipe(left)">
                                      <p:cBhvr>
                                        <p:cTn id="78" dur="500"/>
                                        <p:tgtEl>
                                          <p:spTgt spid="40">
                                            <p:txEl>
                                              <p:pRg st="1" end="1"/>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0">
                                            <p:txEl>
                                              <p:pRg st="2" end="2"/>
                                            </p:txEl>
                                          </p:spTgt>
                                        </p:tgtEl>
                                        <p:attrNameLst>
                                          <p:attrName>style.visibility</p:attrName>
                                        </p:attrNameLst>
                                      </p:cBhvr>
                                      <p:to>
                                        <p:strVal val="visible"/>
                                      </p:to>
                                    </p:set>
                                    <p:animEffect transition="in" filter="wipe(left)">
                                      <p:cBhvr>
                                        <p:cTn id="81" dur="500"/>
                                        <p:tgtEl>
                                          <p:spTgt spid="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12" grpId="0" uiExpand="1" build="p"/>
      <p:bldP spid="23" grpId="0" build="p"/>
      <p:bldP spid="24" grpId="0" build="p"/>
      <p:bldP spid="2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69873FC1-5180-4706-B07B-978D4D28C3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167"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7" name="Picture 6">
            <a:extLst>
              <a:ext uri="{FF2B5EF4-FFF2-40B4-BE49-F238E27FC236}">
                <a16:creationId xmlns:a16="http://schemas.microsoft.com/office/drawing/2014/main" id="{11E198F3-E648-4CD8-A48C-C967A7EC6E3E}"/>
              </a:ext>
            </a:extLst>
          </p:cNvPr>
          <p:cNvPicPr>
            <a:picLocks noChangeArrowheads="1"/>
          </p:cNvPicPr>
          <p:nvPr/>
        </p:nvPicPr>
        <p:blipFill rotWithShape="1">
          <a:blip r:embed="rId3">
            <a:extLst>
              <a:ext uri="{28A0092B-C50C-407E-A947-70E740481C1C}">
                <a14:useLocalDpi xmlns:a14="http://schemas.microsoft.com/office/drawing/2010/main" val="0"/>
              </a:ext>
            </a:extLst>
          </a:blip>
          <a:srcRect l="46890" t="1" b="-127331"/>
          <a:stretch/>
        </p:blipFill>
        <p:spPr bwMode="auto">
          <a:xfrm rot="5400000">
            <a:off x="5764154" y="1801408"/>
            <a:ext cx="4322689" cy="2262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0" name="Picture 9">
            <a:extLst>
              <a:ext uri="{FF2B5EF4-FFF2-40B4-BE49-F238E27FC236}">
                <a16:creationId xmlns:a16="http://schemas.microsoft.com/office/drawing/2014/main" id="{555341E5-67A4-4C3C-A1DB-4430520EC188}"/>
              </a:ext>
            </a:extLst>
          </p:cNvPr>
          <p:cNvPicPr>
            <a:picLocks noChangeAspect="1"/>
          </p:cNvPicPr>
          <p:nvPr/>
        </p:nvPicPr>
        <p:blipFill>
          <a:blip r:embed="rId4"/>
          <a:stretch>
            <a:fillRect/>
          </a:stretch>
        </p:blipFill>
        <p:spPr>
          <a:xfrm rot="483988">
            <a:off x="1147897" y="314118"/>
            <a:ext cx="5361148" cy="3917091"/>
          </a:xfrm>
          <a:prstGeom prst="rect">
            <a:avLst/>
          </a:prstGeom>
        </p:spPr>
      </p:pic>
      <p:grpSp>
        <p:nvGrpSpPr>
          <p:cNvPr id="14" name="Group 13">
            <a:extLst>
              <a:ext uri="{FF2B5EF4-FFF2-40B4-BE49-F238E27FC236}">
                <a16:creationId xmlns:a16="http://schemas.microsoft.com/office/drawing/2014/main" id="{A44B9873-8D7C-4210-A28D-88351C3F58DB}"/>
              </a:ext>
            </a:extLst>
          </p:cNvPr>
          <p:cNvGrpSpPr/>
          <p:nvPr/>
        </p:nvGrpSpPr>
        <p:grpSpPr>
          <a:xfrm>
            <a:off x="5131972" y="2960011"/>
            <a:ext cx="2608380" cy="1843987"/>
            <a:chOff x="5131972" y="2960011"/>
            <a:chExt cx="2608380" cy="1843987"/>
          </a:xfrm>
        </p:grpSpPr>
        <p:pic>
          <p:nvPicPr>
            <p:cNvPr id="3" name="Picture 2">
              <a:extLst>
                <a:ext uri="{FF2B5EF4-FFF2-40B4-BE49-F238E27FC236}">
                  <a16:creationId xmlns:a16="http://schemas.microsoft.com/office/drawing/2014/main" id="{407C8510-6B7D-4FA8-B703-2B8E48990EE2}"/>
                </a:ext>
              </a:extLst>
            </p:cNvPr>
            <p:cNvPicPr>
              <a:picLocks noChangeAspect="1"/>
            </p:cNvPicPr>
            <p:nvPr/>
          </p:nvPicPr>
          <p:blipFill>
            <a:blip r:embed="rId5"/>
            <a:stretch>
              <a:fillRect/>
            </a:stretch>
          </p:blipFill>
          <p:spPr>
            <a:xfrm rot="10800000">
              <a:off x="5131972" y="2960011"/>
              <a:ext cx="2608380" cy="1843987"/>
            </a:xfrm>
            <a:prstGeom prst="rect">
              <a:avLst/>
            </a:prstGeom>
          </p:spPr>
        </p:pic>
        <p:sp>
          <p:nvSpPr>
            <p:cNvPr id="2" name="TextBox 1">
              <a:extLst>
                <a:ext uri="{FF2B5EF4-FFF2-40B4-BE49-F238E27FC236}">
                  <a16:creationId xmlns:a16="http://schemas.microsoft.com/office/drawing/2014/main" id="{3716F39B-BB3A-4770-B14B-72F1FEA7B25E}"/>
                </a:ext>
              </a:extLst>
            </p:cNvPr>
            <p:cNvSpPr txBox="1"/>
            <p:nvPr/>
          </p:nvSpPr>
          <p:spPr>
            <a:xfrm>
              <a:off x="5337786" y="3138867"/>
              <a:ext cx="1522378" cy="1477328"/>
            </a:xfrm>
            <a:prstGeom prst="rect">
              <a:avLst/>
            </a:prstGeom>
            <a:noFill/>
          </p:spPr>
          <p:txBody>
            <a:bodyPr wrap="square" rtlCol="0">
              <a:spAutoFit/>
            </a:bodyPr>
            <a:lstStyle/>
            <a:p>
              <a:r>
                <a:rPr lang="en-US" sz="1800" dirty="0">
                  <a:latin typeface="League Gothic" panose="00000500000000000000" pitchFamily="50" charset="0"/>
                </a:rPr>
                <a:t>Testing can be used very effectively to show the presence of bugs but never to show their absence</a:t>
              </a:r>
            </a:p>
          </p:txBody>
        </p:sp>
      </p:grpSp>
      <p:grpSp>
        <p:nvGrpSpPr>
          <p:cNvPr id="6" name="Group 5">
            <a:extLst>
              <a:ext uri="{FF2B5EF4-FFF2-40B4-BE49-F238E27FC236}">
                <a16:creationId xmlns:a16="http://schemas.microsoft.com/office/drawing/2014/main" id="{00EF10DF-0FF8-456D-AAF1-85C2D79E4871}"/>
              </a:ext>
            </a:extLst>
          </p:cNvPr>
          <p:cNvGrpSpPr/>
          <p:nvPr/>
        </p:nvGrpSpPr>
        <p:grpSpPr>
          <a:xfrm>
            <a:off x="7239000" y="2533650"/>
            <a:ext cx="2157536" cy="2609850"/>
            <a:chOff x="7239000" y="2533650"/>
            <a:chExt cx="2157536" cy="2609850"/>
          </a:xfrm>
        </p:grpSpPr>
        <p:pic>
          <p:nvPicPr>
            <p:cNvPr id="1026" name="Picture 2" descr="http://www.tuencyclopedie.nl/images/thumb/9/9b/EW_Dijkstra_1984_foto_TUe.jpg/200px-EW_Dijkstra_1984_foto_TUe.jpg">
              <a:extLst>
                <a:ext uri="{FF2B5EF4-FFF2-40B4-BE49-F238E27FC236}">
                  <a16:creationId xmlns:a16="http://schemas.microsoft.com/office/drawing/2014/main" id="{30CB81A6-3F31-4FE9-A636-D65EA030B77E}"/>
                </a:ext>
              </a:extLst>
            </p:cNvPr>
            <p:cNvPicPr>
              <a:picLocks noChangeAspect="1" noChangeArrowheads="1"/>
            </p:cNvPicPr>
            <p:nvPr/>
          </p:nvPicPr>
          <p:blipFill>
            <a:blip r:embed="rId6">
              <a:clrChange>
                <a:clrFrom>
                  <a:srgbClr val="FEFDF9"/>
                </a:clrFrom>
                <a:clrTo>
                  <a:srgbClr val="FEFDF9">
                    <a:alpha val="0"/>
                  </a:srgbClr>
                </a:clrTo>
              </a:clrChange>
              <a:extLst>
                <a:ext uri="{28A0092B-C50C-407E-A947-70E740481C1C}">
                  <a14:useLocalDpi xmlns:a14="http://schemas.microsoft.com/office/drawing/2010/main" val="0"/>
                </a:ext>
              </a:extLst>
            </a:blip>
            <a:srcRect/>
            <a:stretch>
              <a:fillRect/>
            </a:stretch>
          </p:blipFill>
          <p:spPr bwMode="auto">
            <a:xfrm>
              <a:off x="7239000" y="2533650"/>
              <a:ext cx="1905000"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CD81A9-395E-4E1C-9CD6-5BFCB98BDD27}"/>
                </a:ext>
              </a:extLst>
            </p:cNvPr>
            <p:cNvSpPr txBox="1"/>
            <p:nvPr/>
          </p:nvSpPr>
          <p:spPr>
            <a:xfrm>
              <a:off x="7740352" y="4759253"/>
              <a:ext cx="1656184" cy="369332"/>
            </a:xfrm>
            <a:prstGeom prst="rect">
              <a:avLst/>
            </a:prstGeom>
            <a:noFill/>
          </p:spPr>
          <p:txBody>
            <a:bodyPr wrap="square" rtlCol="0">
              <a:spAutoFit/>
            </a:bodyPr>
            <a:lstStyle/>
            <a:p>
              <a:pPr algn="ctr"/>
              <a:r>
                <a:rPr lang="en-US" sz="1800" dirty="0">
                  <a:solidFill>
                    <a:srgbClr val="E1DED5"/>
                  </a:solidFill>
                  <a:latin typeface="Zerox" panose="00000400000000000000" pitchFamily="50" charset="0"/>
                </a:rPr>
                <a:t>Dijkstra</a:t>
              </a:r>
              <a:endParaRPr lang="en-US" sz="1100" dirty="0">
                <a:solidFill>
                  <a:srgbClr val="E1DED5"/>
                </a:solidFill>
                <a:latin typeface="Zerox" panose="00000400000000000000" pitchFamily="50" charset="0"/>
              </a:endParaRPr>
            </a:p>
          </p:txBody>
        </p:sp>
      </p:grpSp>
      <p:pic>
        <p:nvPicPr>
          <p:cNvPr id="8" name="Picture 7">
            <a:extLst>
              <a:ext uri="{FF2B5EF4-FFF2-40B4-BE49-F238E27FC236}">
                <a16:creationId xmlns:a16="http://schemas.microsoft.com/office/drawing/2014/main" id="{DEC1CCEB-9D55-48D4-BCA5-A7667BC64BDD}"/>
              </a:ext>
            </a:extLst>
          </p:cNvPr>
          <p:cNvPicPr>
            <a:picLocks noChangeAspect="1"/>
          </p:cNvPicPr>
          <p:nvPr/>
        </p:nvPicPr>
        <p:blipFill>
          <a:blip r:embed="rId7"/>
          <a:stretch>
            <a:fillRect/>
          </a:stretch>
        </p:blipFill>
        <p:spPr>
          <a:xfrm rot="14400000">
            <a:off x="1834646" y="1424004"/>
            <a:ext cx="2229816" cy="2116435"/>
          </a:xfrm>
          <a:prstGeom prst="rect">
            <a:avLst/>
          </a:prstGeom>
        </p:spPr>
      </p:pic>
      <p:pic>
        <p:nvPicPr>
          <p:cNvPr id="9" name="Picture 8">
            <a:extLst>
              <a:ext uri="{FF2B5EF4-FFF2-40B4-BE49-F238E27FC236}">
                <a16:creationId xmlns:a16="http://schemas.microsoft.com/office/drawing/2014/main" id="{1EC61397-18FF-4373-BB37-475CBAD5DDCE}"/>
              </a:ext>
            </a:extLst>
          </p:cNvPr>
          <p:cNvPicPr>
            <a:picLocks noChangeAspect="1"/>
          </p:cNvPicPr>
          <p:nvPr/>
        </p:nvPicPr>
        <p:blipFill>
          <a:blip r:embed="rId8"/>
          <a:stretch>
            <a:fillRect/>
          </a:stretch>
        </p:blipFill>
        <p:spPr>
          <a:xfrm rot="900000">
            <a:off x="3299516" y="1353353"/>
            <a:ext cx="2783657" cy="1942087"/>
          </a:xfrm>
          <a:prstGeom prst="rect">
            <a:avLst/>
          </a:prstGeom>
        </p:spPr>
      </p:pic>
      <p:sp>
        <p:nvSpPr>
          <p:cNvPr id="11" name="Rectangle 1">
            <a:extLst>
              <a:ext uri="{FF2B5EF4-FFF2-40B4-BE49-F238E27FC236}">
                <a16:creationId xmlns:a16="http://schemas.microsoft.com/office/drawing/2014/main" id="{0384BF91-3D0B-441D-AE13-4FA59F237583}"/>
              </a:ext>
            </a:extLst>
          </p:cNvPr>
          <p:cNvSpPr txBox="1">
            <a:spLocks noChangeArrowheads="1"/>
          </p:cNvSpPr>
          <p:nvPr/>
        </p:nvSpPr>
        <p:spPr>
          <a:xfrm rot="21369680">
            <a:off x="2016340" y="2270837"/>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Testing</a:t>
            </a:r>
          </a:p>
        </p:txBody>
      </p:sp>
      <p:sp>
        <p:nvSpPr>
          <p:cNvPr id="12" name="Rectangle 1">
            <a:extLst>
              <a:ext uri="{FF2B5EF4-FFF2-40B4-BE49-F238E27FC236}">
                <a16:creationId xmlns:a16="http://schemas.microsoft.com/office/drawing/2014/main" id="{B57DC798-366F-416E-8BD5-F32D83C7F90F}"/>
              </a:ext>
            </a:extLst>
          </p:cNvPr>
          <p:cNvSpPr txBox="1">
            <a:spLocks noChangeArrowheads="1"/>
          </p:cNvSpPr>
          <p:nvPr/>
        </p:nvSpPr>
        <p:spPr>
          <a:xfrm rot="900000">
            <a:off x="3746164" y="2140236"/>
            <a:ext cx="1978312"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Monitoring</a:t>
            </a:r>
          </a:p>
        </p:txBody>
      </p:sp>
      <p:sp>
        <p:nvSpPr>
          <p:cNvPr id="13" name="Rectangle 1">
            <a:extLst>
              <a:ext uri="{FF2B5EF4-FFF2-40B4-BE49-F238E27FC236}">
                <a16:creationId xmlns:a16="http://schemas.microsoft.com/office/drawing/2014/main" id="{50E047F0-3530-41BD-825B-604BED10CAC3}"/>
              </a:ext>
            </a:extLst>
          </p:cNvPr>
          <p:cNvSpPr txBox="1">
            <a:spLocks noChangeArrowheads="1"/>
          </p:cNvSpPr>
          <p:nvPr/>
        </p:nvSpPr>
        <p:spPr>
          <a:xfrm rot="21349351">
            <a:off x="2119480" y="856452"/>
            <a:ext cx="2855858" cy="892384"/>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3200" kern="0" dirty="0">
                <a:latin typeface="Zerox" panose="00000400000000000000" pitchFamily="50" charset="0"/>
              </a:rPr>
              <a:t>Observability</a:t>
            </a:r>
            <a:endParaRPr lang="en-US" sz="2800" kern="0" dirty="0">
              <a:latin typeface="Zerox" panose="00000400000000000000" pitchFamily="50" charset="0"/>
            </a:endParaRPr>
          </a:p>
        </p:txBody>
      </p:sp>
    </p:spTree>
    <p:extLst>
      <p:ext uri="{BB962C8B-B14F-4D97-AF65-F5344CB8AC3E}">
        <p14:creationId xmlns:p14="http://schemas.microsoft.com/office/powerpoint/2010/main" val="348986440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500"/>
                                        <p:tgtEl>
                                          <p:spTgt spid="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10" presetClass="exit" presetSubtype="0" fill="hold"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6D5B875-AF7D-4FA4-8FD1-924D1221221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 name="Rectangle 2">
            <a:extLst>
              <a:ext uri="{FF2B5EF4-FFF2-40B4-BE49-F238E27FC236}">
                <a16:creationId xmlns:a16="http://schemas.microsoft.com/office/drawing/2014/main" id="{B8702CC1-7660-40B2-A42E-A71B154E861B}"/>
              </a:ext>
            </a:extLst>
          </p:cNvPr>
          <p:cNvSpPr txBox="1">
            <a:spLocks noChangeArrowheads="1"/>
          </p:cNvSpPr>
          <p:nvPr/>
        </p:nvSpPr>
        <p:spPr bwMode="auto">
          <a:xfrm>
            <a:off x="6823944" y="1839949"/>
            <a:ext cx="2068536"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Dependency analysis</a:t>
            </a:r>
          </a:p>
        </p:txBody>
      </p:sp>
      <p:sp>
        <p:nvSpPr>
          <p:cNvPr id="4" name="Rectangle 2">
            <a:extLst>
              <a:ext uri="{FF2B5EF4-FFF2-40B4-BE49-F238E27FC236}">
                <a16:creationId xmlns:a16="http://schemas.microsoft.com/office/drawing/2014/main" id="{7032DF20-7F7C-4739-9933-1CCBD5794F05}"/>
              </a:ext>
            </a:extLst>
          </p:cNvPr>
          <p:cNvSpPr txBox="1">
            <a:spLocks noChangeArrowheads="1"/>
          </p:cNvSpPr>
          <p:nvPr/>
        </p:nvSpPr>
        <p:spPr bwMode="auto">
          <a:xfrm>
            <a:off x="1713825" y="1839949"/>
            <a:ext cx="1126007"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Overview</a:t>
            </a:r>
          </a:p>
        </p:txBody>
      </p:sp>
      <p:grpSp>
        <p:nvGrpSpPr>
          <p:cNvPr id="5" name="Group 4">
            <a:extLst>
              <a:ext uri="{FF2B5EF4-FFF2-40B4-BE49-F238E27FC236}">
                <a16:creationId xmlns:a16="http://schemas.microsoft.com/office/drawing/2014/main" id="{013900B0-A780-4133-B73F-0B9EFC28F118}"/>
              </a:ext>
            </a:extLst>
          </p:cNvPr>
          <p:cNvGrpSpPr/>
          <p:nvPr/>
        </p:nvGrpSpPr>
        <p:grpSpPr>
          <a:xfrm>
            <a:off x="284472" y="627534"/>
            <a:ext cx="2520280" cy="1069876"/>
            <a:chOff x="-376855" y="339502"/>
            <a:chExt cx="2520280" cy="1069876"/>
          </a:xfrm>
        </p:grpSpPr>
        <p:sp>
          <p:nvSpPr>
            <p:cNvPr id="6" name="Title 1">
              <a:extLst>
                <a:ext uri="{FF2B5EF4-FFF2-40B4-BE49-F238E27FC236}">
                  <a16:creationId xmlns:a16="http://schemas.microsoft.com/office/drawing/2014/main" id="{F1E0BC9F-3A0C-4D09-A2B4-0E71D9EAAA68}"/>
                </a:ext>
              </a:extLst>
            </p:cNvPr>
            <p:cNvSpPr txBox="1">
              <a:spLocks/>
            </p:cNvSpPr>
            <p:nvPr/>
          </p:nvSpPr>
          <p:spPr bwMode="auto">
            <a:xfrm>
              <a:off x="-13421" y="339502"/>
              <a:ext cx="2088171"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2000" b="0" i="0" u="none" strike="noStrike" kern="0" cap="none" spc="0" normalizeH="0" baseline="0" noProof="0" dirty="0">
                  <a:ln>
                    <a:noFill/>
                  </a:ln>
                  <a:solidFill>
                    <a:srgbClr val="4C463D"/>
                  </a:solidFill>
                  <a:effectLst/>
                  <a:uLnTx/>
                  <a:uFillTx/>
                  <a:latin typeface="Zerox"/>
                  <a:sym typeface="Zerox" charset="0"/>
                </a:rPr>
                <a:t>Monitoring</a:t>
              </a:r>
            </a:p>
          </p:txBody>
        </p:sp>
        <p:pic>
          <p:nvPicPr>
            <p:cNvPr id="7" name="Picture 6">
              <a:extLst>
                <a:ext uri="{FF2B5EF4-FFF2-40B4-BE49-F238E27FC236}">
                  <a16:creationId xmlns:a16="http://schemas.microsoft.com/office/drawing/2014/main" id="{CCAFFFE7-814C-44AE-847D-6FADB8E5042B}"/>
                </a:ext>
              </a:extLst>
            </p:cNvPr>
            <p:cNvPicPr>
              <a:picLocks noChangeArrowheads="1"/>
            </p:cNvPicPr>
            <p:nvPr/>
          </p:nvPicPr>
          <p:blipFill rotWithShape="1">
            <a:blip r:embed="rId3">
              <a:extLst>
                <a:ext uri="{28A0092B-C50C-407E-A947-70E740481C1C}">
                  <a14:useLocalDpi xmlns:a14="http://schemas.microsoft.com/office/drawing/2010/main" val="0"/>
                </a:ext>
              </a:extLst>
            </a:blip>
            <a:srcRect l="42178" t="-17156" r="26860" b="3435"/>
            <a:stretch/>
          </p:blipFill>
          <p:spPr bwMode="auto">
            <a:xfrm>
              <a:off x="-376855" y="1244711"/>
              <a:ext cx="2520280" cy="102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sp>
        <p:nvSpPr>
          <p:cNvPr id="8" name="Rectangle 2">
            <a:extLst>
              <a:ext uri="{FF2B5EF4-FFF2-40B4-BE49-F238E27FC236}">
                <a16:creationId xmlns:a16="http://schemas.microsoft.com/office/drawing/2014/main" id="{34CE5471-F01A-442F-8AA1-3E37DE4DE3B0}"/>
              </a:ext>
            </a:extLst>
          </p:cNvPr>
          <p:cNvSpPr txBox="1">
            <a:spLocks noChangeArrowheads="1"/>
          </p:cNvSpPr>
          <p:nvPr/>
        </p:nvSpPr>
        <p:spPr bwMode="auto">
          <a:xfrm>
            <a:off x="179511" y="1839949"/>
            <a:ext cx="985939"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Alerting</a:t>
            </a:r>
          </a:p>
        </p:txBody>
      </p:sp>
      <p:sp>
        <p:nvSpPr>
          <p:cNvPr id="9" name="Rectangle 2">
            <a:extLst>
              <a:ext uri="{FF2B5EF4-FFF2-40B4-BE49-F238E27FC236}">
                <a16:creationId xmlns:a16="http://schemas.microsoft.com/office/drawing/2014/main" id="{2299D111-4496-4849-8597-B1DA95235465}"/>
              </a:ext>
            </a:extLst>
          </p:cNvPr>
          <p:cNvSpPr txBox="1">
            <a:spLocks noChangeArrowheads="1"/>
          </p:cNvSpPr>
          <p:nvPr/>
        </p:nvSpPr>
        <p:spPr bwMode="auto">
          <a:xfrm>
            <a:off x="3388207" y="1839949"/>
            <a:ext cx="1228643" cy="1163849"/>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Debugging</a:t>
            </a:r>
          </a:p>
        </p:txBody>
      </p:sp>
      <p:grpSp>
        <p:nvGrpSpPr>
          <p:cNvPr id="11" name="Group 10">
            <a:extLst>
              <a:ext uri="{FF2B5EF4-FFF2-40B4-BE49-F238E27FC236}">
                <a16:creationId xmlns:a16="http://schemas.microsoft.com/office/drawing/2014/main" id="{065BF2FB-65ED-4538-9002-2AE2F92270F6}"/>
              </a:ext>
            </a:extLst>
          </p:cNvPr>
          <p:cNvGrpSpPr/>
          <p:nvPr/>
        </p:nvGrpSpPr>
        <p:grpSpPr>
          <a:xfrm>
            <a:off x="251520" y="771550"/>
            <a:ext cx="8568952" cy="1069876"/>
            <a:chOff x="-376855" y="339502"/>
            <a:chExt cx="8568952" cy="1069876"/>
          </a:xfrm>
        </p:grpSpPr>
        <p:pic>
          <p:nvPicPr>
            <p:cNvPr id="12" name="Picture 11">
              <a:extLst>
                <a:ext uri="{FF2B5EF4-FFF2-40B4-BE49-F238E27FC236}">
                  <a16:creationId xmlns:a16="http://schemas.microsoft.com/office/drawing/2014/main" id="{0EFC7496-87E8-4AAE-ABF2-8913E7AFC3C0}"/>
                </a:ext>
              </a:extLst>
            </p:cNvPr>
            <p:cNvPicPr>
              <a:picLocks noChangeArrowheads="1"/>
            </p:cNvPicPr>
            <p:nvPr/>
          </p:nvPicPr>
          <p:blipFill rotWithShape="1">
            <a:blip r:embed="rId3">
              <a:extLst>
                <a:ext uri="{28A0092B-C50C-407E-A947-70E740481C1C}">
                  <a14:useLocalDpi xmlns:a14="http://schemas.microsoft.com/office/drawing/2010/main" val="0"/>
                </a:ext>
              </a:extLst>
            </a:blip>
            <a:srcRect l="83" t="-13251" r="828" b="-470"/>
            <a:stretch/>
          </p:blipFill>
          <p:spPr bwMode="auto">
            <a:xfrm>
              <a:off x="-376855" y="1248244"/>
              <a:ext cx="8064896" cy="102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3" name="Title 1">
              <a:extLst>
                <a:ext uri="{FF2B5EF4-FFF2-40B4-BE49-F238E27FC236}">
                  <a16:creationId xmlns:a16="http://schemas.microsoft.com/office/drawing/2014/main" id="{BFCF9F75-0511-4167-804A-D34EBB8F8968}"/>
                </a:ext>
              </a:extLst>
            </p:cNvPr>
            <p:cNvSpPr txBox="1">
              <a:spLocks/>
            </p:cNvSpPr>
            <p:nvPr/>
          </p:nvSpPr>
          <p:spPr bwMode="auto">
            <a:xfrm>
              <a:off x="3999760" y="339502"/>
              <a:ext cx="2088171"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Observability</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pic>
          <p:nvPicPr>
            <p:cNvPr id="24" name="Picture 23">
              <a:extLst>
                <a:ext uri="{FF2B5EF4-FFF2-40B4-BE49-F238E27FC236}">
                  <a16:creationId xmlns:a16="http://schemas.microsoft.com/office/drawing/2014/main" id="{A858E53A-1259-4D7C-8D11-8B630BD26B3D}"/>
                </a:ext>
              </a:extLst>
            </p:cNvPr>
            <p:cNvPicPr>
              <a:picLocks noChangeArrowheads="1"/>
            </p:cNvPicPr>
            <p:nvPr/>
          </p:nvPicPr>
          <p:blipFill rotWithShape="1">
            <a:blip r:embed="rId3">
              <a:extLst>
                <a:ext uri="{28A0092B-C50C-407E-A947-70E740481C1C}">
                  <a14:useLocalDpi xmlns:a14="http://schemas.microsoft.com/office/drawing/2010/main" val="0"/>
                </a:ext>
              </a:extLst>
            </a:blip>
            <a:srcRect l="83" t="-13251" r="828" b="-470"/>
            <a:stretch/>
          </p:blipFill>
          <p:spPr bwMode="auto">
            <a:xfrm>
              <a:off x="127201" y="1251060"/>
              <a:ext cx="8064896" cy="1029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pic>
        <p:nvPicPr>
          <p:cNvPr id="15" name="Picture 14">
            <a:extLst>
              <a:ext uri="{FF2B5EF4-FFF2-40B4-BE49-F238E27FC236}">
                <a16:creationId xmlns:a16="http://schemas.microsoft.com/office/drawing/2014/main" id="{59EE9973-93D7-4744-BBF7-EA2EDBF9D18D}"/>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8" r="20588" b="-98633"/>
          <a:stretch/>
        </p:blipFill>
        <p:spPr bwMode="auto">
          <a:xfrm>
            <a:off x="288590" y="2448494"/>
            <a:ext cx="2516161" cy="195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6" name="Title 1">
            <a:extLst>
              <a:ext uri="{FF2B5EF4-FFF2-40B4-BE49-F238E27FC236}">
                <a16:creationId xmlns:a16="http://schemas.microsoft.com/office/drawing/2014/main" id="{08B7DDB9-9281-4EC7-88DE-1B64A3B7C6CE}"/>
              </a:ext>
            </a:extLst>
          </p:cNvPr>
          <p:cNvSpPr txBox="1">
            <a:spLocks/>
          </p:cNvSpPr>
          <p:nvPr/>
        </p:nvSpPr>
        <p:spPr bwMode="auto">
          <a:xfrm>
            <a:off x="701968" y="2544389"/>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Proactive</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sp>
        <p:nvSpPr>
          <p:cNvPr id="25" name="Title 1">
            <a:extLst>
              <a:ext uri="{FF2B5EF4-FFF2-40B4-BE49-F238E27FC236}">
                <a16:creationId xmlns:a16="http://schemas.microsoft.com/office/drawing/2014/main" id="{6381330C-92A1-404F-A919-99F28E818305}"/>
              </a:ext>
            </a:extLst>
          </p:cNvPr>
          <p:cNvSpPr txBox="1">
            <a:spLocks/>
          </p:cNvSpPr>
          <p:nvPr/>
        </p:nvSpPr>
        <p:spPr bwMode="auto">
          <a:xfrm>
            <a:off x="650888" y="2544390"/>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Ops</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pic>
        <p:nvPicPr>
          <p:cNvPr id="21" name="Picture 20">
            <a:extLst>
              <a:ext uri="{FF2B5EF4-FFF2-40B4-BE49-F238E27FC236}">
                <a16:creationId xmlns:a16="http://schemas.microsoft.com/office/drawing/2014/main" id="{608B22F7-0EE5-4756-A969-C630994EB42C}"/>
              </a:ext>
            </a:extLst>
          </p:cNvPr>
          <p:cNvPicPr>
            <a:picLocks noChangeArrowheads="1"/>
          </p:cNvPicPr>
          <p:nvPr/>
        </p:nvPicPr>
        <p:blipFill rotWithShape="1">
          <a:blip r:embed="rId3">
            <a:extLst>
              <a:ext uri="{28A0092B-C50C-407E-A947-70E740481C1C}">
                <a14:useLocalDpi xmlns:a14="http://schemas.microsoft.com/office/drawing/2010/main" val="0"/>
              </a:ext>
            </a:extLst>
          </a:blip>
          <a:srcRect l="8126" t="-109279" r="25134" b="3433"/>
          <a:stretch/>
        </p:blipFill>
        <p:spPr bwMode="auto">
          <a:xfrm>
            <a:off x="3388206" y="2365139"/>
            <a:ext cx="5432266" cy="186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2" name="Title 1">
            <a:extLst>
              <a:ext uri="{FF2B5EF4-FFF2-40B4-BE49-F238E27FC236}">
                <a16:creationId xmlns:a16="http://schemas.microsoft.com/office/drawing/2014/main" id="{6696671F-D847-4889-9D9A-440AA20A2491}"/>
              </a:ext>
            </a:extLst>
          </p:cNvPr>
          <p:cNvSpPr txBox="1">
            <a:spLocks/>
          </p:cNvSpPr>
          <p:nvPr/>
        </p:nvSpPr>
        <p:spPr bwMode="auto">
          <a:xfrm>
            <a:off x="5211378" y="2544389"/>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2000" b="0" i="0" u="none" strike="noStrike" kern="0" cap="none" spc="0" normalizeH="0" baseline="0" noProof="0" dirty="0">
                <a:ln>
                  <a:noFill/>
                </a:ln>
                <a:solidFill>
                  <a:srgbClr val="4C463D"/>
                </a:solidFill>
                <a:effectLst/>
                <a:uLnTx/>
                <a:uFillTx/>
                <a:latin typeface="Zerox"/>
                <a:sym typeface="Zerox" charset="0"/>
              </a:rPr>
              <a:t>Reactive</a:t>
            </a:r>
          </a:p>
        </p:txBody>
      </p:sp>
      <p:sp>
        <p:nvSpPr>
          <p:cNvPr id="26" name="Title 1">
            <a:extLst>
              <a:ext uri="{FF2B5EF4-FFF2-40B4-BE49-F238E27FC236}">
                <a16:creationId xmlns:a16="http://schemas.microsoft.com/office/drawing/2014/main" id="{6A34D2F6-D7FA-473B-AA2A-9C2E150637EB}"/>
              </a:ext>
            </a:extLst>
          </p:cNvPr>
          <p:cNvSpPr txBox="1">
            <a:spLocks/>
          </p:cNvSpPr>
          <p:nvPr/>
        </p:nvSpPr>
        <p:spPr bwMode="auto">
          <a:xfrm>
            <a:off x="5211378" y="2544390"/>
            <a:ext cx="1785922" cy="5314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2000" b="0" i="0" u="none" strike="noStrike" kern="0" cap="none" spc="0" normalizeH="0" baseline="0" noProof="0" dirty="0">
                <a:ln>
                  <a:noFill/>
                </a:ln>
                <a:solidFill>
                  <a:srgbClr val="4C463D"/>
                </a:solidFill>
                <a:effectLst/>
                <a:uLnTx/>
                <a:uFillTx/>
                <a:latin typeface="Zerox"/>
                <a:sym typeface="Zerox" charset="0"/>
              </a:rPr>
              <a:t>Dev</a:t>
            </a:r>
          </a:p>
        </p:txBody>
      </p:sp>
      <p:sp>
        <p:nvSpPr>
          <p:cNvPr id="23" name="Rectangle 2">
            <a:extLst>
              <a:ext uri="{FF2B5EF4-FFF2-40B4-BE49-F238E27FC236}">
                <a16:creationId xmlns:a16="http://schemas.microsoft.com/office/drawing/2014/main" id="{2A233920-1132-4921-80DB-86D0C4C4C6B4}"/>
              </a:ext>
            </a:extLst>
          </p:cNvPr>
          <p:cNvSpPr txBox="1">
            <a:spLocks noChangeArrowheads="1"/>
          </p:cNvSpPr>
          <p:nvPr/>
        </p:nvSpPr>
        <p:spPr bwMode="auto">
          <a:xfrm>
            <a:off x="5165225" y="1839950"/>
            <a:ext cx="1110345" cy="71145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Profiling</a:t>
            </a:r>
          </a:p>
        </p:txBody>
      </p:sp>
      <p:pic>
        <p:nvPicPr>
          <p:cNvPr id="27" name="Picture 26">
            <a:extLst>
              <a:ext uri="{FF2B5EF4-FFF2-40B4-BE49-F238E27FC236}">
                <a16:creationId xmlns:a16="http://schemas.microsoft.com/office/drawing/2014/main" id="{E22E8A3F-4A50-4608-A691-C1D89CB7D8AB}"/>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7504" y="397458"/>
            <a:ext cx="8928992"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9" name="Picture 28">
            <a:extLst>
              <a:ext uri="{FF2B5EF4-FFF2-40B4-BE49-F238E27FC236}">
                <a16:creationId xmlns:a16="http://schemas.microsoft.com/office/drawing/2014/main" id="{0448DABD-6435-4535-B31F-345F32310CBB}"/>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1913242" y="1641368"/>
            <a:ext cx="3336663"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0" name="Picture 29">
            <a:extLst>
              <a:ext uri="{FF2B5EF4-FFF2-40B4-BE49-F238E27FC236}">
                <a16:creationId xmlns:a16="http://schemas.microsoft.com/office/drawing/2014/main" id="{A659F6F1-D959-4BA9-9B63-23BA9659AD61}"/>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6943742" y="1647845"/>
            <a:ext cx="3336663"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1" name="Picture 30">
            <a:extLst>
              <a:ext uri="{FF2B5EF4-FFF2-40B4-BE49-F238E27FC236}">
                <a16:creationId xmlns:a16="http://schemas.microsoft.com/office/drawing/2014/main" id="{ADB15537-39B2-4CFC-A613-6B8259F3B24D}"/>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6179" y="3616914"/>
            <a:ext cx="8928992"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3" name="Picture 32">
            <a:extLst>
              <a:ext uri="{FF2B5EF4-FFF2-40B4-BE49-F238E27FC236}">
                <a16:creationId xmlns:a16="http://schemas.microsoft.com/office/drawing/2014/main" id="{D964B7A7-E61C-4986-B8DF-CA7019D36834}"/>
              </a:ext>
            </a:extLst>
          </p:cNvPr>
          <p:cNvPicPr>
            <a:picLocks noChangeAspect="1"/>
          </p:cNvPicPr>
          <p:nvPr/>
        </p:nvPicPr>
        <p:blipFill rotWithShape="1">
          <a:blip r:embed="rId4">
            <a:duotone>
              <a:schemeClr val="bg2">
                <a:shade val="45000"/>
                <a:satMod val="135000"/>
              </a:schemeClr>
              <a:prstClr val="white"/>
            </a:duotone>
          </a:blip>
          <a:srcRect l="10283" t="6600" r="12201" b="23286"/>
          <a:stretch/>
        </p:blipFill>
        <p:spPr>
          <a:xfrm>
            <a:off x="2497813" y="555526"/>
            <a:ext cx="1210091" cy="1094522"/>
          </a:xfrm>
          <a:prstGeom prst="rect">
            <a:avLst/>
          </a:prstGeom>
        </p:spPr>
      </p:pic>
      <p:pic>
        <p:nvPicPr>
          <p:cNvPr id="37" name="Picture 36">
            <a:extLst>
              <a:ext uri="{FF2B5EF4-FFF2-40B4-BE49-F238E27FC236}">
                <a16:creationId xmlns:a16="http://schemas.microsoft.com/office/drawing/2014/main" id="{E23EC164-9AB5-4945-9402-9B09269A8DB5}"/>
              </a:ext>
            </a:extLst>
          </p:cNvPr>
          <p:cNvPicPr>
            <a:picLocks noChangeAspect="1"/>
          </p:cNvPicPr>
          <p:nvPr/>
        </p:nvPicPr>
        <p:blipFill rotWithShape="1">
          <a:blip r:embed="rId5">
            <a:duotone>
              <a:schemeClr val="bg2">
                <a:shade val="45000"/>
                <a:satMod val="135000"/>
              </a:schemeClr>
              <a:prstClr val="white"/>
            </a:duotone>
          </a:blip>
          <a:srcRect l="6913" r="6632" b="15001"/>
          <a:stretch/>
        </p:blipFill>
        <p:spPr>
          <a:xfrm>
            <a:off x="6517485" y="540840"/>
            <a:ext cx="718670" cy="706570"/>
          </a:xfrm>
          <a:prstGeom prst="rect">
            <a:avLst/>
          </a:prstGeom>
        </p:spPr>
      </p:pic>
      <p:pic>
        <p:nvPicPr>
          <p:cNvPr id="38" name="Picture 3">
            <a:extLst>
              <a:ext uri="{FF2B5EF4-FFF2-40B4-BE49-F238E27FC236}">
                <a16:creationId xmlns:a16="http://schemas.microsoft.com/office/drawing/2014/main" id="{CDEBD26B-1B14-41BD-ADE4-1EC61C991A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915793" y="7943373"/>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9" name="Title 1">
            <a:extLst>
              <a:ext uri="{FF2B5EF4-FFF2-40B4-BE49-F238E27FC236}">
                <a16:creationId xmlns:a16="http://schemas.microsoft.com/office/drawing/2014/main" id="{182D5FF9-2C5B-46F3-AF83-2918CAB272A3}"/>
              </a:ext>
            </a:extLst>
          </p:cNvPr>
          <p:cNvSpPr txBox="1">
            <a:spLocks/>
          </p:cNvSpPr>
          <p:nvPr/>
        </p:nvSpPr>
        <p:spPr bwMode="auto">
          <a:xfrm>
            <a:off x="1713825" y="4165701"/>
            <a:ext cx="6021150"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AD360C"/>
                </a:solidFill>
                <a:latin typeface="Zerox"/>
              </a:rPr>
              <a:t>Monitoring vs. Observability</a:t>
            </a:r>
            <a:endParaRPr kumimoji="0" lang="en-US" sz="3800" b="0" i="0" u="none" strike="noStrike" kern="0" cap="none" spc="0" normalizeH="0" baseline="0" noProof="0" dirty="0">
              <a:ln>
                <a:noFill/>
              </a:ln>
              <a:solidFill>
                <a:srgbClr val="AD360C"/>
              </a:solidFill>
              <a:effectLst/>
              <a:uLnTx/>
              <a:uFillTx/>
              <a:latin typeface="Zerox"/>
              <a:sym typeface="Zerox" charset="0"/>
            </a:endParaRPr>
          </a:p>
        </p:txBody>
      </p:sp>
    </p:spTree>
    <p:extLst>
      <p:ext uri="{BB962C8B-B14F-4D97-AF65-F5344CB8AC3E}">
        <p14:creationId xmlns:p14="http://schemas.microsoft.com/office/powerpoint/2010/main" val="365171700"/>
      </p:ext>
    </p:extLst>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2" fill="hold" grpId="1" nodeType="clickEffect">
                                  <p:stCondLst>
                                    <p:cond delay="0"/>
                                  </p:stCondLst>
                                  <p:childTnLst>
                                    <p:animEffect transition="out" filter="wipe(right)">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xit" presetSubtype="2" fill="hold" grpId="1" nodeType="clickEffect">
                                  <p:stCondLst>
                                    <p:cond delay="0"/>
                                  </p:stCondLst>
                                  <p:childTnLst>
                                    <p:animEffect transition="out" filter="wipe(right)">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8" grpId="0" build="p"/>
      <p:bldP spid="9" grpId="0" build="p"/>
      <p:bldP spid="16" grpId="0"/>
      <p:bldP spid="25" grpId="0"/>
      <p:bldP spid="25" grpId="1"/>
      <p:bldP spid="22" grpId="0"/>
      <p:bldP spid="26" grpId="0"/>
      <p:bldP spid="26" grpId="1"/>
      <p:bldP spid="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F9FAE6AE-C518-451C-B540-28661E744E68}"/>
              </a:ext>
            </a:extLst>
          </p:cNvPr>
          <p:cNvPicPr>
            <a:picLocks noChangeArrowheads="1"/>
          </p:cNvPicPr>
          <p:nvPr/>
        </p:nvPicPr>
        <p:blipFill rotWithShape="1">
          <a:blip r:embed="rId2">
            <a:extLst>
              <a:ext uri="{28A0092B-C50C-407E-A947-70E740481C1C}">
                <a14:useLocalDpi xmlns:a14="http://schemas.microsoft.com/office/drawing/2010/main" val="0"/>
              </a:ext>
            </a:extLst>
          </a:blip>
          <a:srcRect l="46211" t="-4" b="-701084"/>
          <a:stretch/>
        </p:blipFill>
        <p:spPr bwMode="auto">
          <a:xfrm rot="5400000">
            <a:off x="5479175" y="1517984"/>
            <a:ext cx="4377973" cy="7248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6" name="Title 1">
            <a:extLst>
              <a:ext uri="{FF2B5EF4-FFF2-40B4-BE49-F238E27FC236}">
                <a16:creationId xmlns:a16="http://schemas.microsoft.com/office/drawing/2014/main" id="{4C8A7EE8-6886-4AF7-8B1D-4213B1651D9A}"/>
              </a:ext>
            </a:extLst>
          </p:cNvPr>
          <p:cNvSpPr txBox="1">
            <a:spLocks/>
          </p:cNvSpPr>
          <p:nvPr/>
        </p:nvSpPr>
        <p:spPr bwMode="auto">
          <a:xfrm>
            <a:off x="2112987" y="1489358"/>
            <a:ext cx="1598547" cy="13990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chemeClr val="tx2"/>
                </a:solidFill>
                <a:latin typeface="Zerox"/>
              </a:rPr>
              <a:t>Black</a:t>
            </a:r>
            <a:endParaRPr kumimoji="0" lang="en-US" sz="3800" b="0" i="0" u="none" strike="noStrike" kern="0" cap="none" spc="0" normalizeH="0" baseline="0" noProof="0" dirty="0">
              <a:ln>
                <a:noFill/>
              </a:ln>
              <a:solidFill>
                <a:schemeClr val="tx2"/>
              </a:solidFill>
              <a:effectLst/>
              <a:uLnTx/>
              <a:uFillTx/>
              <a:latin typeface="Zerox"/>
              <a:sym typeface="Zerox" charset="0"/>
            </a:endParaRPr>
          </a:p>
        </p:txBody>
      </p:sp>
      <p:grpSp>
        <p:nvGrpSpPr>
          <p:cNvPr id="48" name="Group 47">
            <a:extLst>
              <a:ext uri="{FF2B5EF4-FFF2-40B4-BE49-F238E27FC236}">
                <a16:creationId xmlns:a16="http://schemas.microsoft.com/office/drawing/2014/main" id="{440AE895-7056-4D4E-B62C-7972AF0F374B}"/>
              </a:ext>
            </a:extLst>
          </p:cNvPr>
          <p:cNvGrpSpPr/>
          <p:nvPr/>
        </p:nvGrpSpPr>
        <p:grpSpPr>
          <a:xfrm>
            <a:off x="1158195" y="1203598"/>
            <a:ext cx="2765122" cy="1980595"/>
            <a:chOff x="1158195" y="1203598"/>
            <a:chExt cx="2765122" cy="1980595"/>
          </a:xfrm>
        </p:grpSpPr>
        <p:pic>
          <p:nvPicPr>
            <p:cNvPr id="13" name="Picture 12">
              <a:extLst>
                <a:ext uri="{FF2B5EF4-FFF2-40B4-BE49-F238E27FC236}">
                  <a16:creationId xmlns:a16="http://schemas.microsoft.com/office/drawing/2014/main" id="{4E65F84F-CCB8-433B-9E40-4E5BF4FE32FE}"/>
                </a:ext>
              </a:extLst>
            </p:cNvPr>
            <p:cNvPicPr>
              <a:picLocks noChangeArrowheads="1"/>
            </p:cNvPicPr>
            <p:nvPr/>
          </p:nvPicPr>
          <p:blipFill rotWithShape="1">
            <a:blip r:embed="rId2">
              <a:biLevel thresh="50000"/>
              <a:extLst>
                <a:ext uri="{28A0092B-C50C-407E-A947-70E740481C1C}">
                  <a14:useLocalDpi xmlns:a14="http://schemas.microsoft.com/office/drawing/2010/main" val="0"/>
                </a:ext>
              </a:extLst>
            </a:blip>
            <a:srcRect t="-838084" r="75987" b="1"/>
            <a:stretch/>
          </p:blipFill>
          <p:spPr bwMode="auto">
            <a:xfrm rot="16200000">
              <a:off x="605387" y="1782541"/>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7" name="Picture 16">
              <a:extLst>
                <a:ext uri="{FF2B5EF4-FFF2-40B4-BE49-F238E27FC236}">
                  <a16:creationId xmlns:a16="http://schemas.microsoft.com/office/drawing/2014/main" id="{9643BE1C-7947-4D00-9E10-E132F6E3C9B3}"/>
                </a:ext>
              </a:extLst>
            </p:cNvPr>
            <p:cNvPicPr>
              <a:picLocks noChangeArrowheads="1"/>
            </p:cNvPicPr>
            <p:nvPr/>
          </p:nvPicPr>
          <p:blipFill rotWithShape="1">
            <a:blip r:embed="rId2">
              <a:biLevel thresh="50000"/>
              <a:extLst>
                <a:ext uri="{28A0092B-C50C-407E-A947-70E740481C1C}">
                  <a14:useLocalDpi xmlns:a14="http://schemas.microsoft.com/office/drawing/2010/main" val="0"/>
                </a:ext>
              </a:extLst>
            </a:blip>
            <a:srcRect t="-838084" r="75987" b="1"/>
            <a:stretch/>
          </p:blipFill>
          <p:spPr bwMode="auto">
            <a:xfrm>
              <a:off x="1935032" y="2309854"/>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8" name="Picture 17">
              <a:extLst>
                <a:ext uri="{FF2B5EF4-FFF2-40B4-BE49-F238E27FC236}">
                  <a16:creationId xmlns:a16="http://schemas.microsoft.com/office/drawing/2014/main" id="{EAA97649-D4DF-42C0-BA82-C4323379901C}"/>
                </a:ext>
              </a:extLst>
            </p:cNvPr>
            <p:cNvPicPr>
              <a:picLocks noChangeArrowheads="1"/>
            </p:cNvPicPr>
            <p:nvPr/>
          </p:nvPicPr>
          <p:blipFill rotWithShape="1">
            <a:blip r:embed="rId2">
              <a:biLevel thresh="50000"/>
              <a:extLst>
                <a:ext uri="{28A0092B-C50C-407E-A947-70E740481C1C}">
                  <a14:useLocalDpi xmlns:a14="http://schemas.microsoft.com/office/drawing/2010/main" val="0"/>
                </a:ext>
              </a:extLst>
            </a:blip>
            <a:srcRect t="-838084" r="75987" b="1"/>
            <a:stretch/>
          </p:blipFill>
          <p:spPr bwMode="auto">
            <a:xfrm rot="16200000">
              <a:off x="2521665" y="1764454"/>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9" name="Picture 18">
              <a:extLst>
                <a:ext uri="{FF2B5EF4-FFF2-40B4-BE49-F238E27FC236}">
                  <a16:creationId xmlns:a16="http://schemas.microsoft.com/office/drawing/2014/main" id="{EE48BBF8-4855-41F7-A9BB-B033C68B6F37}"/>
                </a:ext>
              </a:extLst>
            </p:cNvPr>
            <p:cNvPicPr>
              <a:picLocks noChangeArrowheads="1"/>
            </p:cNvPicPr>
            <p:nvPr/>
          </p:nvPicPr>
          <p:blipFill rotWithShape="1">
            <a:blip r:embed="rId2">
              <a:biLevel thresh="50000"/>
              <a:extLst>
                <a:ext uri="{28A0092B-C50C-407E-A947-70E740481C1C}">
                  <a14:useLocalDpi xmlns:a14="http://schemas.microsoft.com/office/drawing/2010/main" val="0"/>
                </a:ext>
              </a:extLst>
            </a:blip>
            <a:srcRect t="-838084" r="75987" b="1"/>
            <a:stretch/>
          </p:blipFill>
          <p:spPr bwMode="auto">
            <a:xfrm rot="10800000">
              <a:off x="1935032" y="1203598"/>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sp>
        <p:nvSpPr>
          <p:cNvPr id="25" name="Title 1">
            <a:extLst>
              <a:ext uri="{FF2B5EF4-FFF2-40B4-BE49-F238E27FC236}">
                <a16:creationId xmlns:a16="http://schemas.microsoft.com/office/drawing/2014/main" id="{3655BEBF-C9F9-4331-A307-E2473DBF5CA7}"/>
              </a:ext>
            </a:extLst>
          </p:cNvPr>
          <p:cNvSpPr txBox="1">
            <a:spLocks/>
          </p:cNvSpPr>
          <p:nvPr/>
        </p:nvSpPr>
        <p:spPr bwMode="auto">
          <a:xfrm>
            <a:off x="5065926" y="1484337"/>
            <a:ext cx="1598547" cy="13990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FFFFFF"/>
                </a:solidFill>
                <a:latin typeface="Zerox"/>
              </a:rPr>
              <a:t>White</a:t>
            </a:r>
            <a:endParaRPr kumimoji="0" lang="en-US" sz="3800" b="0" i="0" u="none" strike="noStrike" kern="0" cap="none" spc="0" normalizeH="0" baseline="0" noProof="0" dirty="0">
              <a:ln>
                <a:noFill/>
              </a:ln>
              <a:solidFill>
                <a:srgbClr val="FFFFFF"/>
              </a:solidFill>
              <a:effectLst/>
              <a:uLnTx/>
              <a:uFillTx/>
              <a:latin typeface="Zerox"/>
              <a:sym typeface="Zerox" charset="0"/>
            </a:endParaRPr>
          </a:p>
        </p:txBody>
      </p:sp>
      <p:grpSp>
        <p:nvGrpSpPr>
          <p:cNvPr id="49" name="Group 48">
            <a:extLst>
              <a:ext uri="{FF2B5EF4-FFF2-40B4-BE49-F238E27FC236}">
                <a16:creationId xmlns:a16="http://schemas.microsoft.com/office/drawing/2014/main" id="{F35F4AFB-55DE-422E-8C6A-09DAD09E1C93}"/>
              </a:ext>
            </a:extLst>
          </p:cNvPr>
          <p:cNvGrpSpPr/>
          <p:nvPr/>
        </p:nvGrpSpPr>
        <p:grpSpPr>
          <a:xfrm>
            <a:off x="4111134" y="1198577"/>
            <a:ext cx="2765122" cy="1980595"/>
            <a:chOff x="4111134" y="1198577"/>
            <a:chExt cx="2765122" cy="1980595"/>
          </a:xfrm>
        </p:grpSpPr>
        <p:pic>
          <p:nvPicPr>
            <p:cNvPr id="24" name="Picture 23">
              <a:extLst>
                <a:ext uri="{FF2B5EF4-FFF2-40B4-BE49-F238E27FC236}">
                  <a16:creationId xmlns:a16="http://schemas.microsoft.com/office/drawing/2014/main" id="{FEE9ABB5-5C58-4159-956C-F9B6D2C3BECF}"/>
                </a:ext>
              </a:extLst>
            </p:cNvPr>
            <p:cNvPicPr>
              <a:picLocks noChangeArrowheads="1"/>
            </p:cNvPicPr>
            <p:nvPr/>
          </p:nvPicPr>
          <p:blipFill rotWithShape="1">
            <a:blip r:embed="rId2">
              <a:biLevel thresh="25000"/>
              <a:extLst>
                <a:ext uri="{28A0092B-C50C-407E-A947-70E740481C1C}">
                  <a14:useLocalDpi xmlns:a14="http://schemas.microsoft.com/office/drawing/2010/main" val="0"/>
                </a:ext>
              </a:extLst>
            </a:blip>
            <a:srcRect t="-838084" r="75987" b="1"/>
            <a:stretch/>
          </p:blipFill>
          <p:spPr bwMode="auto">
            <a:xfrm rot="16200000">
              <a:off x="3558326" y="1777520"/>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6" name="Picture 25">
              <a:extLst>
                <a:ext uri="{FF2B5EF4-FFF2-40B4-BE49-F238E27FC236}">
                  <a16:creationId xmlns:a16="http://schemas.microsoft.com/office/drawing/2014/main" id="{1F3E817A-87B2-4491-A851-6F045142DD19}"/>
                </a:ext>
              </a:extLst>
            </p:cNvPr>
            <p:cNvPicPr>
              <a:picLocks noChangeArrowheads="1"/>
            </p:cNvPicPr>
            <p:nvPr/>
          </p:nvPicPr>
          <p:blipFill rotWithShape="1">
            <a:blip r:embed="rId2">
              <a:biLevel thresh="25000"/>
              <a:extLst>
                <a:ext uri="{28A0092B-C50C-407E-A947-70E740481C1C}">
                  <a14:useLocalDpi xmlns:a14="http://schemas.microsoft.com/office/drawing/2010/main" val="0"/>
                </a:ext>
              </a:extLst>
            </a:blip>
            <a:srcRect t="-838084" r="75987" b="1"/>
            <a:stretch/>
          </p:blipFill>
          <p:spPr bwMode="auto">
            <a:xfrm>
              <a:off x="4887971" y="2304833"/>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7" name="Picture 26">
              <a:extLst>
                <a:ext uri="{FF2B5EF4-FFF2-40B4-BE49-F238E27FC236}">
                  <a16:creationId xmlns:a16="http://schemas.microsoft.com/office/drawing/2014/main" id="{F7E2F75F-F2E9-467A-A692-04607E01B893}"/>
                </a:ext>
              </a:extLst>
            </p:cNvPr>
            <p:cNvPicPr>
              <a:picLocks noChangeArrowheads="1"/>
            </p:cNvPicPr>
            <p:nvPr/>
          </p:nvPicPr>
          <p:blipFill rotWithShape="1">
            <a:blip r:embed="rId2">
              <a:biLevel thresh="25000"/>
              <a:extLst>
                <a:ext uri="{28A0092B-C50C-407E-A947-70E740481C1C}">
                  <a14:useLocalDpi xmlns:a14="http://schemas.microsoft.com/office/drawing/2010/main" val="0"/>
                </a:ext>
              </a:extLst>
            </a:blip>
            <a:srcRect t="-838084" r="75987" b="1"/>
            <a:stretch/>
          </p:blipFill>
          <p:spPr bwMode="auto">
            <a:xfrm rot="16200000">
              <a:off x="5474604" y="1759433"/>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8" name="Picture 27">
              <a:extLst>
                <a:ext uri="{FF2B5EF4-FFF2-40B4-BE49-F238E27FC236}">
                  <a16:creationId xmlns:a16="http://schemas.microsoft.com/office/drawing/2014/main" id="{ABC10372-AFFE-4A55-B32D-A08F5511D5CA}"/>
                </a:ext>
              </a:extLst>
            </p:cNvPr>
            <p:cNvPicPr>
              <a:picLocks noChangeArrowheads="1"/>
            </p:cNvPicPr>
            <p:nvPr/>
          </p:nvPicPr>
          <p:blipFill rotWithShape="1">
            <a:blip r:embed="rId2">
              <a:biLevel thresh="25000"/>
              <a:extLst>
                <a:ext uri="{28A0092B-C50C-407E-A947-70E740481C1C}">
                  <a14:useLocalDpi xmlns:a14="http://schemas.microsoft.com/office/drawing/2010/main" val="0"/>
                </a:ext>
              </a:extLst>
            </a:blip>
            <a:srcRect t="-838084" r="75987" b="1"/>
            <a:stretch/>
          </p:blipFill>
          <p:spPr bwMode="auto">
            <a:xfrm rot="10800000">
              <a:off x="4887971" y="1198577"/>
              <a:ext cx="1954460" cy="848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grpSp>
        <p:nvGrpSpPr>
          <p:cNvPr id="50" name="Group 49">
            <a:extLst>
              <a:ext uri="{FF2B5EF4-FFF2-40B4-BE49-F238E27FC236}">
                <a16:creationId xmlns:a16="http://schemas.microsoft.com/office/drawing/2014/main" id="{D25623DE-7831-448E-9127-5F7BC6D69FEA}"/>
              </a:ext>
            </a:extLst>
          </p:cNvPr>
          <p:cNvGrpSpPr/>
          <p:nvPr/>
        </p:nvGrpSpPr>
        <p:grpSpPr>
          <a:xfrm>
            <a:off x="822328" y="2539428"/>
            <a:ext cx="1214380" cy="739446"/>
            <a:chOff x="822328" y="2539428"/>
            <a:chExt cx="1214380" cy="739446"/>
          </a:xfrm>
        </p:grpSpPr>
        <p:pic>
          <p:nvPicPr>
            <p:cNvPr id="31" name="Picture 30">
              <a:extLst>
                <a:ext uri="{FF2B5EF4-FFF2-40B4-BE49-F238E27FC236}">
                  <a16:creationId xmlns:a16="http://schemas.microsoft.com/office/drawing/2014/main" id="{F8949D1F-7830-4FFB-AA5A-57CF30758813}"/>
                </a:ext>
              </a:extLst>
            </p:cNvPr>
            <p:cNvPicPr>
              <a:picLocks noChangeAspect="1"/>
            </p:cNvPicPr>
            <p:nvPr/>
          </p:nvPicPr>
          <p:blipFill rotWithShape="1">
            <a:blip r:embed="rId3">
              <a:biLevel thresh="50000"/>
            </a:blip>
            <a:srcRect t="-12628" r="42249" b="-1"/>
            <a:stretch/>
          </p:blipFill>
          <p:spPr>
            <a:xfrm rot="9000000">
              <a:off x="1121832" y="2539428"/>
              <a:ext cx="914876" cy="379653"/>
            </a:xfrm>
            <a:prstGeom prst="rect">
              <a:avLst/>
            </a:prstGeom>
          </p:spPr>
        </p:pic>
        <p:sp>
          <p:nvSpPr>
            <p:cNvPr id="38" name="Rectangle 2">
              <a:extLst>
                <a:ext uri="{FF2B5EF4-FFF2-40B4-BE49-F238E27FC236}">
                  <a16:creationId xmlns:a16="http://schemas.microsoft.com/office/drawing/2014/main" id="{BC6917BB-9D2A-4424-AF93-497855FE2A19}"/>
                </a:ext>
              </a:extLst>
            </p:cNvPr>
            <p:cNvSpPr txBox="1">
              <a:spLocks noChangeArrowheads="1"/>
            </p:cNvSpPr>
            <p:nvPr/>
          </p:nvSpPr>
          <p:spPr bwMode="auto">
            <a:xfrm>
              <a:off x="822328" y="2965863"/>
              <a:ext cx="64807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League Gothic"/>
                  <a:sym typeface="League Gothic" charset="0"/>
                </a:rPr>
                <a:t>Ping</a:t>
              </a:r>
            </a:p>
          </p:txBody>
        </p:sp>
      </p:grpSp>
      <p:grpSp>
        <p:nvGrpSpPr>
          <p:cNvPr id="53" name="Group 52">
            <a:extLst>
              <a:ext uri="{FF2B5EF4-FFF2-40B4-BE49-F238E27FC236}">
                <a16:creationId xmlns:a16="http://schemas.microsoft.com/office/drawing/2014/main" id="{1DA4DB75-C95D-412B-B17D-E891080A95FC}"/>
              </a:ext>
            </a:extLst>
          </p:cNvPr>
          <p:cNvGrpSpPr/>
          <p:nvPr/>
        </p:nvGrpSpPr>
        <p:grpSpPr>
          <a:xfrm>
            <a:off x="3018642" y="242515"/>
            <a:ext cx="648072" cy="1214246"/>
            <a:chOff x="3018642" y="242515"/>
            <a:chExt cx="648072" cy="1214246"/>
          </a:xfrm>
        </p:grpSpPr>
        <p:pic>
          <p:nvPicPr>
            <p:cNvPr id="33" name="Picture 32">
              <a:extLst>
                <a:ext uri="{FF2B5EF4-FFF2-40B4-BE49-F238E27FC236}">
                  <a16:creationId xmlns:a16="http://schemas.microsoft.com/office/drawing/2014/main" id="{8DA517EC-7EA5-4DA6-AB4A-D1C69D38FA61}"/>
                </a:ext>
              </a:extLst>
            </p:cNvPr>
            <p:cNvPicPr>
              <a:picLocks noChangeAspect="1"/>
            </p:cNvPicPr>
            <p:nvPr/>
          </p:nvPicPr>
          <p:blipFill rotWithShape="1">
            <a:blip r:embed="rId3">
              <a:biLevel thresh="50000"/>
            </a:blip>
            <a:srcRect t="-12628" r="42249" b="-1"/>
            <a:stretch/>
          </p:blipFill>
          <p:spPr>
            <a:xfrm rot="17052392">
              <a:off x="2751106" y="809496"/>
              <a:ext cx="914876" cy="379653"/>
            </a:xfrm>
            <a:prstGeom prst="rect">
              <a:avLst/>
            </a:prstGeom>
          </p:spPr>
        </p:pic>
        <p:sp>
          <p:nvSpPr>
            <p:cNvPr id="39" name="Rectangle 2">
              <a:extLst>
                <a:ext uri="{FF2B5EF4-FFF2-40B4-BE49-F238E27FC236}">
                  <a16:creationId xmlns:a16="http://schemas.microsoft.com/office/drawing/2014/main" id="{1153A33E-9F34-4608-B248-DF0F2499FB55}"/>
                </a:ext>
              </a:extLst>
            </p:cNvPr>
            <p:cNvSpPr txBox="1">
              <a:spLocks noChangeArrowheads="1"/>
            </p:cNvSpPr>
            <p:nvPr/>
          </p:nvSpPr>
          <p:spPr bwMode="auto">
            <a:xfrm>
              <a:off x="3018642" y="242515"/>
              <a:ext cx="64807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League Gothic"/>
                  <a:sym typeface="League Gothic" charset="0"/>
                </a:rPr>
                <a:t>Dig</a:t>
              </a:r>
            </a:p>
          </p:txBody>
        </p:sp>
      </p:grpSp>
      <p:grpSp>
        <p:nvGrpSpPr>
          <p:cNvPr id="51" name="Group 50">
            <a:extLst>
              <a:ext uri="{FF2B5EF4-FFF2-40B4-BE49-F238E27FC236}">
                <a16:creationId xmlns:a16="http://schemas.microsoft.com/office/drawing/2014/main" id="{F412C13F-7A10-452C-B504-554B27CD9993}"/>
              </a:ext>
            </a:extLst>
          </p:cNvPr>
          <p:cNvGrpSpPr/>
          <p:nvPr/>
        </p:nvGrpSpPr>
        <p:grpSpPr>
          <a:xfrm>
            <a:off x="3463062" y="3118990"/>
            <a:ext cx="648072" cy="1226900"/>
            <a:chOff x="3463062" y="3118990"/>
            <a:chExt cx="648072" cy="1226900"/>
          </a:xfrm>
        </p:grpSpPr>
        <p:pic>
          <p:nvPicPr>
            <p:cNvPr id="32" name="Picture 31">
              <a:extLst>
                <a:ext uri="{FF2B5EF4-FFF2-40B4-BE49-F238E27FC236}">
                  <a16:creationId xmlns:a16="http://schemas.microsoft.com/office/drawing/2014/main" id="{0412EBD7-F069-480D-9729-0376971E379C}"/>
                </a:ext>
              </a:extLst>
            </p:cNvPr>
            <p:cNvPicPr>
              <a:picLocks noChangeAspect="1"/>
            </p:cNvPicPr>
            <p:nvPr/>
          </p:nvPicPr>
          <p:blipFill rotWithShape="1">
            <a:blip r:embed="rId3">
              <a:biLevel thresh="50000"/>
            </a:blip>
            <a:srcRect t="-12628" r="42249" b="-1"/>
            <a:stretch/>
          </p:blipFill>
          <p:spPr>
            <a:xfrm rot="4353935">
              <a:off x="3212431" y="3386601"/>
              <a:ext cx="914876" cy="379653"/>
            </a:xfrm>
            <a:prstGeom prst="rect">
              <a:avLst/>
            </a:prstGeom>
          </p:spPr>
        </p:pic>
        <p:sp>
          <p:nvSpPr>
            <p:cNvPr id="40" name="Rectangle 2">
              <a:extLst>
                <a:ext uri="{FF2B5EF4-FFF2-40B4-BE49-F238E27FC236}">
                  <a16:creationId xmlns:a16="http://schemas.microsoft.com/office/drawing/2014/main" id="{DCF0BF79-1EF9-499C-8C55-A7E3C7C5666F}"/>
                </a:ext>
              </a:extLst>
            </p:cNvPr>
            <p:cNvSpPr txBox="1">
              <a:spLocks noChangeArrowheads="1"/>
            </p:cNvSpPr>
            <p:nvPr/>
          </p:nvSpPr>
          <p:spPr bwMode="auto">
            <a:xfrm>
              <a:off x="3463062" y="4032879"/>
              <a:ext cx="64807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lang="en-US" sz="2400" kern="0" dirty="0" err="1">
                  <a:solidFill>
                    <a:schemeClr val="tx2"/>
                  </a:solidFill>
                  <a:latin typeface="League Gothic"/>
                </a:rPr>
                <a:t>Ssh</a:t>
              </a:r>
              <a:endParaRPr kumimoji="0" lang="en-US" sz="2400" b="0" i="0" u="none" strike="noStrike" kern="0" cap="none" spc="0" normalizeH="0" baseline="0" noProof="0" dirty="0">
                <a:ln>
                  <a:noFill/>
                </a:ln>
                <a:solidFill>
                  <a:schemeClr val="tx2"/>
                </a:solidFill>
                <a:effectLst/>
                <a:uLnTx/>
                <a:uFillTx/>
                <a:latin typeface="League Gothic"/>
                <a:sym typeface="League Gothic" charset="0"/>
              </a:endParaRPr>
            </a:p>
          </p:txBody>
        </p:sp>
      </p:grpSp>
      <p:grpSp>
        <p:nvGrpSpPr>
          <p:cNvPr id="52" name="Group 51">
            <a:extLst>
              <a:ext uri="{FF2B5EF4-FFF2-40B4-BE49-F238E27FC236}">
                <a16:creationId xmlns:a16="http://schemas.microsoft.com/office/drawing/2014/main" id="{5F43C183-4DB2-4269-A7A4-3C94BAE1A59C}"/>
              </a:ext>
            </a:extLst>
          </p:cNvPr>
          <p:cNvGrpSpPr/>
          <p:nvPr/>
        </p:nvGrpSpPr>
        <p:grpSpPr>
          <a:xfrm>
            <a:off x="323528" y="1326754"/>
            <a:ext cx="1580327" cy="510618"/>
            <a:chOff x="323528" y="1326754"/>
            <a:chExt cx="1580327" cy="510618"/>
          </a:xfrm>
        </p:grpSpPr>
        <p:pic>
          <p:nvPicPr>
            <p:cNvPr id="34" name="Picture 33">
              <a:extLst>
                <a:ext uri="{FF2B5EF4-FFF2-40B4-BE49-F238E27FC236}">
                  <a16:creationId xmlns:a16="http://schemas.microsoft.com/office/drawing/2014/main" id="{DC394F50-ADBF-4C17-BE73-47063EBD919C}"/>
                </a:ext>
              </a:extLst>
            </p:cNvPr>
            <p:cNvPicPr>
              <a:picLocks noChangeAspect="1"/>
            </p:cNvPicPr>
            <p:nvPr/>
          </p:nvPicPr>
          <p:blipFill rotWithShape="1">
            <a:blip r:embed="rId3">
              <a:biLevel thresh="50000"/>
            </a:blip>
            <a:srcRect t="-12628" r="42249" b="-1"/>
            <a:stretch/>
          </p:blipFill>
          <p:spPr>
            <a:xfrm rot="11832941">
              <a:off x="988979" y="1457719"/>
              <a:ext cx="914876" cy="379653"/>
            </a:xfrm>
            <a:prstGeom prst="rect">
              <a:avLst/>
            </a:prstGeom>
          </p:spPr>
        </p:pic>
        <p:sp>
          <p:nvSpPr>
            <p:cNvPr id="41" name="Rectangle 2">
              <a:extLst>
                <a:ext uri="{FF2B5EF4-FFF2-40B4-BE49-F238E27FC236}">
                  <a16:creationId xmlns:a16="http://schemas.microsoft.com/office/drawing/2014/main" id="{F4A3C9FF-8CB5-46DD-B1DA-73ACEBE33BCC}"/>
                </a:ext>
              </a:extLst>
            </p:cNvPr>
            <p:cNvSpPr txBox="1">
              <a:spLocks noChangeArrowheads="1"/>
            </p:cNvSpPr>
            <p:nvPr/>
          </p:nvSpPr>
          <p:spPr bwMode="auto">
            <a:xfrm>
              <a:off x="323528" y="1326754"/>
              <a:ext cx="64807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League Gothic"/>
                  <a:sym typeface="League Gothic" charset="0"/>
                </a:rPr>
                <a:t>Http</a:t>
              </a:r>
            </a:p>
          </p:txBody>
        </p:sp>
      </p:grpSp>
      <p:grpSp>
        <p:nvGrpSpPr>
          <p:cNvPr id="54" name="Group 53">
            <a:extLst>
              <a:ext uri="{FF2B5EF4-FFF2-40B4-BE49-F238E27FC236}">
                <a16:creationId xmlns:a16="http://schemas.microsoft.com/office/drawing/2014/main" id="{9840D934-8511-427D-92F5-4068D721E28F}"/>
              </a:ext>
            </a:extLst>
          </p:cNvPr>
          <p:cNvGrpSpPr/>
          <p:nvPr/>
        </p:nvGrpSpPr>
        <p:grpSpPr>
          <a:xfrm>
            <a:off x="5004048" y="267494"/>
            <a:ext cx="762471" cy="1207408"/>
            <a:chOff x="5004048" y="267494"/>
            <a:chExt cx="762471" cy="1207408"/>
          </a:xfrm>
        </p:grpSpPr>
        <p:pic>
          <p:nvPicPr>
            <p:cNvPr id="35" name="Picture 34">
              <a:extLst>
                <a:ext uri="{FF2B5EF4-FFF2-40B4-BE49-F238E27FC236}">
                  <a16:creationId xmlns:a16="http://schemas.microsoft.com/office/drawing/2014/main" id="{97937071-6D79-4652-BA9A-95E15767DA77}"/>
                </a:ext>
              </a:extLst>
            </p:cNvPr>
            <p:cNvPicPr>
              <a:picLocks noChangeAspect="1"/>
            </p:cNvPicPr>
            <p:nvPr/>
          </p:nvPicPr>
          <p:blipFill rotWithShape="1">
            <a:blip r:embed="rId3">
              <a:biLevel thresh="25000"/>
            </a:blip>
            <a:srcRect t="-12628" r="42249" b="-1"/>
            <a:stretch/>
          </p:blipFill>
          <p:spPr>
            <a:xfrm rot="3726501">
              <a:off x="5119255" y="827637"/>
              <a:ext cx="914876" cy="379653"/>
            </a:xfrm>
            <a:prstGeom prst="rect">
              <a:avLst/>
            </a:prstGeom>
          </p:spPr>
        </p:pic>
        <p:sp>
          <p:nvSpPr>
            <p:cNvPr id="42" name="Rectangle 2">
              <a:extLst>
                <a:ext uri="{FF2B5EF4-FFF2-40B4-BE49-F238E27FC236}">
                  <a16:creationId xmlns:a16="http://schemas.microsoft.com/office/drawing/2014/main" id="{A5620E5E-8934-454E-803A-B878C68DC43A}"/>
                </a:ext>
              </a:extLst>
            </p:cNvPr>
            <p:cNvSpPr txBox="1">
              <a:spLocks noChangeArrowheads="1"/>
            </p:cNvSpPr>
            <p:nvPr/>
          </p:nvSpPr>
          <p:spPr bwMode="auto">
            <a:xfrm>
              <a:off x="5004048" y="267494"/>
              <a:ext cx="64807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eague Gothic"/>
                  <a:sym typeface="League Gothic" charset="0"/>
                </a:rPr>
                <a:t>Logs</a:t>
              </a:r>
            </a:p>
          </p:txBody>
        </p:sp>
      </p:grpSp>
      <p:grpSp>
        <p:nvGrpSpPr>
          <p:cNvPr id="55" name="Group 54">
            <a:extLst>
              <a:ext uri="{FF2B5EF4-FFF2-40B4-BE49-F238E27FC236}">
                <a16:creationId xmlns:a16="http://schemas.microsoft.com/office/drawing/2014/main" id="{5A82F57E-9DA0-4857-A7C4-51590D515E93}"/>
              </a:ext>
            </a:extLst>
          </p:cNvPr>
          <p:cNvGrpSpPr/>
          <p:nvPr/>
        </p:nvGrpSpPr>
        <p:grpSpPr>
          <a:xfrm>
            <a:off x="6423742" y="630956"/>
            <a:ext cx="1397094" cy="969639"/>
            <a:chOff x="6423742" y="630956"/>
            <a:chExt cx="1397094" cy="969639"/>
          </a:xfrm>
        </p:grpSpPr>
        <p:pic>
          <p:nvPicPr>
            <p:cNvPr id="36" name="Picture 35">
              <a:extLst>
                <a:ext uri="{FF2B5EF4-FFF2-40B4-BE49-F238E27FC236}">
                  <a16:creationId xmlns:a16="http://schemas.microsoft.com/office/drawing/2014/main" id="{DA64F3D5-7930-448A-9C7B-58DB101BEDF5}"/>
                </a:ext>
              </a:extLst>
            </p:cNvPr>
            <p:cNvPicPr>
              <a:picLocks noChangeAspect="1"/>
            </p:cNvPicPr>
            <p:nvPr/>
          </p:nvPicPr>
          <p:blipFill rotWithShape="1">
            <a:blip r:embed="rId3">
              <a:biLevel thresh="25000"/>
            </a:blip>
            <a:srcRect t="-12628" r="23451" b="-19212"/>
            <a:stretch/>
          </p:blipFill>
          <p:spPr>
            <a:xfrm rot="8100000">
              <a:off x="6423742" y="1156181"/>
              <a:ext cx="1212665" cy="444414"/>
            </a:xfrm>
            <a:prstGeom prst="rect">
              <a:avLst/>
            </a:prstGeom>
          </p:spPr>
        </p:pic>
        <p:sp>
          <p:nvSpPr>
            <p:cNvPr id="43" name="Rectangle 2">
              <a:extLst>
                <a:ext uri="{FF2B5EF4-FFF2-40B4-BE49-F238E27FC236}">
                  <a16:creationId xmlns:a16="http://schemas.microsoft.com/office/drawing/2014/main" id="{2E93E54B-BDC5-4099-8476-379DD2AE30F3}"/>
                </a:ext>
              </a:extLst>
            </p:cNvPr>
            <p:cNvSpPr txBox="1">
              <a:spLocks noChangeArrowheads="1"/>
            </p:cNvSpPr>
            <p:nvPr/>
          </p:nvSpPr>
          <p:spPr bwMode="auto">
            <a:xfrm>
              <a:off x="7057304" y="630956"/>
              <a:ext cx="76353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eague Gothic"/>
                  <a:sym typeface="League Gothic" charset="0"/>
                </a:rPr>
                <a:t>Metrics</a:t>
              </a:r>
            </a:p>
          </p:txBody>
        </p:sp>
      </p:grpSp>
      <p:grpSp>
        <p:nvGrpSpPr>
          <p:cNvPr id="56" name="Group 55">
            <a:extLst>
              <a:ext uri="{FF2B5EF4-FFF2-40B4-BE49-F238E27FC236}">
                <a16:creationId xmlns:a16="http://schemas.microsoft.com/office/drawing/2014/main" id="{FBC853D5-4D68-44D7-A22B-6FF4AF49291A}"/>
              </a:ext>
            </a:extLst>
          </p:cNvPr>
          <p:cNvGrpSpPr/>
          <p:nvPr/>
        </p:nvGrpSpPr>
        <p:grpSpPr>
          <a:xfrm>
            <a:off x="4716016" y="2838800"/>
            <a:ext cx="809998" cy="1198089"/>
            <a:chOff x="4716016" y="2838800"/>
            <a:chExt cx="809998" cy="1198089"/>
          </a:xfrm>
        </p:grpSpPr>
        <p:pic>
          <p:nvPicPr>
            <p:cNvPr id="37" name="Picture 36">
              <a:extLst>
                <a:ext uri="{FF2B5EF4-FFF2-40B4-BE49-F238E27FC236}">
                  <a16:creationId xmlns:a16="http://schemas.microsoft.com/office/drawing/2014/main" id="{9D5A5253-A63F-47E8-9BB8-73369523C55A}"/>
                </a:ext>
              </a:extLst>
            </p:cNvPr>
            <p:cNvPicPr>
              <a:picLocks noChangeAspect="1"/>
            </p:cNvPicPr>
            <p:nvPr/>
          </p:nvPicPr>
          <p:blipFill rotWithShape="1">
            <a:blip r:embed="rId3">
              <a:biLevel thresh="25000"/>
            </a:blip>
            <a:srcRect t="-12628" r="42249" b="-1"/>
            <a:stretch/>
          </p:blipFill>
          <p:spPr>
            <a:xfrm rot="18000000">
              <a:off x="4878750" y="3106411"/>
              <a:ext cx="914876" cy="379653"/>
            </a:xfrm>
            <a:prstGeom prst="rect">
              <a:avLst/>
            </a:prstGeom>
          </p:spPr>
        </p:pic>
        <p:sp>
          <p:nvSpPr>
            <p:cNvPr id="44" name="Rectangle 2">
              <a:extLst>
                <a:ext uri="{FF2B5EF4-FFF2-40B4-BE49-F238E27FC236}">
                  <a16:creationId xmlns:a16="http://schemas.microsoft.com/office/drawing/2014/main" id="{65415C92-C44A-4F7D-8EC6-3BEDDFF1A9C1}"/>
                </a:ext>
              </a:extLst>
            </p:cNvPr>
            <p:cNvSpPr txBox="1">
              <a:spLocks noChangeArrowheads="1"/>
            </p:cNvSpPr>
            <p:nvPr/>
          </p:nvSpPr>
          <p:spPr bwMode="auto">
            <a:xfrm>
              <a:off x="4716016" y="3723878"/>
              <a:ext cx="763532" cy="31301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eague Gothic"/>
                  <a:sym typeface="League Gothic" charset="0"/>
                </a:rPr>
                <a:t>Traces</a:t>
              </a:r>
            </a:p>
          </p:txBody>
        </p:sp>
      </p:grpSp>
      <p:pic>
        <p:nvPicPr>
          <p:cNvPr id="45" name="Picture 3">
            <a:extLst>
              <a:ext uri="{FF2B5EF4-FFF2-40B4-BE49-F238E27FC236}">
                <a16:creationId xmlns:a16="http://schemas.microsoft.com/office/drawing/2014/main" id="{F63EAED4-D5D2-4C73-9C90-40A7AB53F38E}"/>
              </a:ext>
            </a:extLst>
          </p:cNvPr>
          <p:cNvPicPr>
            <a:picLocks noChangeArrowheads="1"/>
          </p:cNvPicPr>
          <p:nvPr/>
        </p:nvPicPr>
        <p:blipFill rotWithShape="1">
          <a:blip r:embed="rId2">
            <a:extLst>
              <a:ext uri="{28A0092B-C50C-407E-A947-70E740481C1C}">
                <a14:useLocalDpi xmlns:a14="http://schemas.microsoft.com/office/drawing/2010/main" val="0"/>
              </a:ext>
            </a:extLst>
          </a:blip>
          <a:srcRect t="-1082872" r="78945" b="-1"/>
          <a:stretch/>
        </p:blipFill>
        <p:spPr bwMode="auto">
          <a:xfrm>
            <a:off x="7898883" y="2965863"/>
            <a:ext cx="1713678" cy="1070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57" name="Title 1">
            <a:extLst>
              <a:ext uri="{FF2B5EF4-FFF2-40B4-BE49-F238E27FC236}">
                <a16:creationId xmlns:a16="http://schemas.microsoft.com/office/drawing/2014/main" id="{C164B12E-687A-423B-AF11-6AA68E48085F}"/>
              </a:ext>
            </a:extLst>
          </p:cNvPr>
          <p:cNvSpPr txBox="1">
            <a:spLocks/>
          </p:cNvSpPr>
          <p:nvPr/>
        </p:nvSpPr>
        <p:spPr bwMode="auto">
          <a:xfrm rot="16200000">
            <a:off x="6630673" y="1471017"/>
            <a:ext cx="4011910" cy="10698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4C463D"/>
                </a:solidFill>
                <a:latin typeface="Zerox"/>
              </a:rPr>
              <a:t>Getting State</a:t>
            </a:r>
            <a:endParaRPr kumimoji="0" lang="en-US" sz="3800" b="0" i="0" u="none" strike="noStrike" kern="0" cap="none" spc="0" normalizeH="0" baseline="0" noProof="0" dirty="0">
              <a:ln>
                <a:noFill/>
              </a:ln>
              <a:solidFill>
                <a:srgbClr val="4C463D"/>
              </a:solidFill>
              <a:effectLst/>
              <a:uLnTx/>
              <a:uFillTx/>
              <a:latin typeface="Zerox"/>
              <a:sym typeface="Zerox" charset="0"/>
            </a:endParaRPr>
          </a:p>
        </p:txBody>
      </p:sp>
    </p:spTree>
    <p:extLst>
      <p:ext uri="{BB962C8B-B14F-4D97-AF65-F5344CB8AC3E}">
        <p14:creationId xmlns:p14="http://schemas.microsoft.com/office/powerpoint/2010/main" val="3250241973"/>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heel(1)">
                                      <p:cBhvr>
                                        <p:cTn id="10" dur="750"/>
                                        <p:tgtEl>
                                          <p:spTgt spid="48"/>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1" presetClass="entr" presetSubtype="1"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heel(1)">
                                      <p:cBhvr>
                                        <p:cTn id="17" dur="75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down)">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D525-4B58-47C0-9E51-5B732C4D7A1F}"/>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#1. Logging</a:t>
            </a:r>
          </a:p>
        </p:txBody>
      </p:sp>
      <p:sp>
        <p:nvSpPr>
          <p:cNvPr id="3" name="Content Placeholder 2">
            <a:extLst>
              <a:ext uri="{FF2B5EF4-FFF2-40B4-BE49-F238E27FC236}">
                <a16:creationId xmlns:a16="http://schemas.microsoft.com/office/drawing/2014/main" id="{5DEA9673-774A-4E0E-8F58-4DECF91564CC}"/>
              </a:ext>
            </a:extLst>
          </p:cNvPr>
          <p:cNvSpPr txBox="1">
            <a:spLocks/>
          </p:cNvSpPr>
          <p:nvPr/>
        </p:nvSpPr>
        <p:spPr bwMode="auto">
          <a:xfrm>
            <a:off x="3734907" y="1032579"/>
            <a:ext cx="4951893" cy="307834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eaLnBrk="1" hangingPunct="1"/>
            <a:r>
              <a:rPr lang="en-US" b="1" i="1" kern="0" dirty="0">
                <a:latin typeface="Times New Roman" panose="02020603050405020304" pitchFamily="18" charset="0"/>
                <a:ea typeface="ヒラギノ角ゴ ProN W3" charset="0"/>
                <a:cs typeface="Times New Roman" panose="02020603050405020304" pitchFamily="18" charset="0"/>
              </a:rPr>
              <a:t>/law-ging/</a:t>
            </a:r>
            <a:br>
              <a:rPr lang="en-US" b="1" i="1" kern="0" dirty="0">
                <a:latin typeface="League Gothic" charset="0"/>
                <a:ea typeface="ヒラギノ角ゴ ProN W3" charset="0"/>
                <a:cs typeface="League Gothic" charset="0"/>
              </a:rPr>
            </a:br>
            <a:r>
              <a:rPr lang="en-US" kern="0" dirty="0">
                <a:latin typeface="League Gothic" charset="0"/>
                <a:ea typeface="ヒラギノ角ゴ ProN W3" charset="0"/>
                <a:cs typeface="League Gothic" charset="0"/>
              </a:rPr>
              <a:t>The collection of discrete events, which may be read by humans, machines, or both.</a:t>
            </a:r>
          </a:p>
        </p:txBody>
      </p:sp>
      <p:pic>
        <p:nvPicPr>
          <p:cNvPr id="5" name="Picture 3">
            <a:extLst>
              <a:ext uri="{FF2B5EF4-FFF2-40B4-BE49-F238E27FC236}">
                <a16:creationId xmlns:a16="http://schemas.microsoft.com/office/drawing/2014/main" id="{CC20F36C-6729-429B-B292-A0E37308A9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 name="Picture 3">
            <a:extLst>
              <a:ext uri="{FF2B5EF4-FFF2-40B4-BE49-F238E27FC236}">
                <a16:creationId xmlns:a16="http://schemas.microsoft.com/office/drawing/2014/main" id="{805F6C95-B62C-4DFF-8C79-D68E8857C4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1559" y="-35646"/>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468366753"/>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A629-5BA6-425C-83F8-6DC0D35D5DB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#2. Metrics</a:t>
            </a:r>
          </a:p>
        </p:txBody>
      </p:sp>
      <p:sp>
        <p:nvSpPr>
          <p:cNvPr id="3" name="Content Placeholder 2">
            <a:extLst>
              <a:ext uri="{FF2B5EF4-FFF2-40B4-BE49-F238E27FC236}">
                <a16:creationId xmlns:a16="http://schemas.microsoft.com/office/drawing/2014/main" id="{780FF635-0075-4CB6-85E1-B509A28448E8}"/>
              </a:ext>
            </a:extLst>
          </p:cNvPr>
          <p:cNvSpPr txBox="1">
            <a:spLocks/>
          </p:cNvSpPr>
          <p:nvPr/>
        </p:nvSpPr>
        <p:spPr bwMode="auto">
          <a:xfrm>
            <a:off x="3734907" y="1032579"/>
            <a:ext cx="4951893" cy="307834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eaLnBrk="1" hangingPunct="1"/>
            <a:r>
              <a:rPr lang="en-US" b="1" i="1" kern="0" dirty="0">
                <a:latin typeface="Times New Roman" panose="02020603050405020304" pitchFamily="18" charset="0"/>
                <a:ea typeface="ヒラギノ角ゴ ProN W3" charset="0"/>
                <a:cs typeface="Times New Roman" panose="02020603050405020304" pitchFamily="18" charset="0"/>
              </a:rPr>
              <a:t>/met-</a:t>
            </a:r>
            <a:r>
              <a:rPr lang="en-US" b="1" i="1" kern="0" dirty="0" err="1">
                <a:latin typeface="Times New Roman" panose="02020603050405020304" pitchFamily="18" charset="0"/>
                <a:ea typeface="ヒラギノ角ゴ ProN W3" charset="0"/>
                <a:cs typeface="Times New Roman" panose="02020603050405020304" pitchFamily="18" charset="0"/>
              </a:rPr>
              <a:t>riks</a:t>
            </a:r>
            <a:r>
              <a:rPr lang="en-US" b="1" i="1" kern="0" dirty="0">
                <a:latin typeface="Times New Roman" panose="02020603050405020304" pitchFamily="18" charset="0"/>
                <a:ea typeface="ヒラギノ角ゴ ProN W3" charset="0"/>
                <a:cs typeface="Times New Roman" panose="02020603050405020304" pitchFamily="18" charset="0"/>
              </a:rPr>
              <a:t>/</a:t>
            </a:r>
            <a:br>
              <a:rPr lang="en-US" b="1" i="1" kern="0" dirty="0">
                <a:latin typeface="Times New Roman" panose="02020603050405020304" pitchFamily="18" charset="0"/>
                <a:ea typeface="ヒラギノ角ゴ ProN W3" charset="0"/>
                <a:cs typeface="Times New Roman" panose="02020603050405020304" pitchFamily="18" charset="0"/>
              </a:rPr>
            </a:br>
            <a:r>
              <a:rPr lang="en-US" kern="0" dirty="0">
                <a:latin typeface="League Gothic" charset="0"/>
                <a:ea typeface="ヒラギノ角ゴ ProN W3" charset="0"/>
                <a:cs typeface="League Gothic" charset="0"/>
              </a:rPr>
              <a:t>The measuring and aggregation of events over time which may drive counters, gauges, histograms or other data visualization mechanisms.</a:t>
            </a:r>
          </a:p>
        </p:txBody>
      </p:sp>
      <p:pic>
        <p:nvPicPr>
          <p:cNvPr id="5" name="Picture 3">
            <a:extLst>
              <a:ext uri="{FF2B5EF4-FFF2-40B4-BE49-F238E27FC236}">
                <a16:creationId xmlns:a16="http://schemas.microsoft.com/office/drawing/2014/main" id="{AB45041C-1798-4D7F-B87F-0130239835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4107" y="7964214"/>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 name="Picture 3">
            <a:extLst>
              <a:ext uri="{FF2B5EF4-FFF2-40B4-BE49-F238E27FC236}">
                <a16:creationId xmlns:a16="http://schemas.microsoft.com/office/drawing/2014/main" id="{421AE143-821A-4404-B4C4-E270FD68B1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0298" y="-30883"/>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538637330"/>
      </p:ext>
    </p:extLst>
  </p:cSld>
  <p:clrMapOvr>
    <a:masterClrMapping/>
  </p:clrMapOvr>
  <mc:AlternateContent xmlns:mc="http://schemas.openxmlformats.org/markup-compatibility/2006" xmlns:p14="http://schemas.microsoft.com/office/powerpoint/2010/main">
    <mc:Choice Requires="p14">
      <p:transition spd="slow">
        <p14:pan di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A629-5BA6-425C-83F8-6DC0D35D5DB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#3. Tracing</a:t>
            </a:r>
          </a:p>
        </p:txBody>
      </p:sp>
      <p:sp>
        <p:nvSpPr>
          <p:cNvPr id="3" name="Content Placeholder 2">
            <a:extLst>
              <a:ext uri="{FF2B5EF4-FFF2-40B4-BE49-F238E27FC236}">
                <a16:creationId xmlns:a16="http://schemas.microsoft.com/office/drawing/2014/main" id="{780FF635-0075-4CB6-85E1-B509A28448E8}"/>
              </a:ext>
            </a:extLst>
          </p:cNvPr>
          <p:cNvSpPr txBox="1">
            <a:spLocks/>
          </p:cNvSpPr>
          <p:nvPr/>
        </p:nvSpPr>
        <p:spPr bwMode="auto">
          <a:xfrm>
            <a:off x="3734907" y="1032579"/>
            <a:ext cx="4951893" cy="3078342"/>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eaLnBrk="1" hangingPunct="1"/>
            <a:r>
              <a:rPr lang="en-US" b="1" i="1" kern="0" dirty="0">
                <a:latin typeface="Times New Roman" panose="02020603050405020304" pitchFamily="18" charset="0"/>
                <a:ea typeface="ヒラギノ角ゴ ProN W3" charset="0"/>
                <a:cs typeface="Times New Roman" panose="02020603050405020304" pitchFamily="18" charset="0"/>
              </a:rPr>
              <a:t>/trey-sing/</a:t>
            </a:r>
            <a:br>
              <a:rPr lang="en-US" b="1" i="1" kern="0" dirty="0">
                <a:latin typeface="Times New Roman" panose="02020603050405020304" pitchFamily="18" charset="0"/>
                <a:ea typeface="ヒラギノ角ゴ ProN W3" charset="0"/>
                <a:cs typeface="Times New Roman" panose="02020603050405020304" pitchFamily="18" charset="0"/>
              </a:rPr>
            </a:br>
            <a:r>
              <a:rPr lang="en-US" kern="0" dirty="0">
                <a:latin typeface="League Gothic" charset="0"/>
                <a:ea typeface="ヒラギノ角ゴ ProN W3" charset="0"/>
                <a:cs typeface="League Gothic" charset="0"/>
              </a:rPr>
              <a:t>The collection of discrete events, with causal ordering, across process boundaries, that is scoped to a transaction.</a:t>
            </a:r>
          </a:p>
        </p:txBody>
      </p:sp>
      <p:pic>
        <p:nvPicPr>
          <p:cNvPr id="5" name="Picture 3">
            <a:extLst>
              <a:ext uri="{FF2B5EF4-FFF2-40B4-BE49-F238E27FC236}">
                <a16:creationId xmlns:a16="http://schemas.microsoft.com/office/drawing/2014/main" id="{AB45041C-1798-4D7F-B87F-0130239835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4107" y="7964214"/>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 name="Picture 3">
            <a:extLst>
              <a:ext uri="{FF2B5EF4-FFF2-40B4-BE49-F238E27FC236}">
                <a16:creationId xmlns:a16="http://schemas.microsoft.com/office/drawing/2014/main" id="{421AE143-821A-4404-B4C4-E270FD68B1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0298" y="-30883"/>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13833499"/>
      </p:ext>
    </p:extLst>
  </p:cSld>
  <p:clrMapOvr>
    <a:masterClrMapping/>
  </p:clrMapOvr>
  <mc:AlternateContent xmlns:mc="http://schemas.openxmlformats.org/markup-compatibility/2006" xmlns:p14="http://schemas.microsoft.com/office/powerpoint/2010/main">
    <mc:Choice Requires="p14">
      <p:transition spd="slow">
        <p14:pan di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04C3A-EAAC-440C-859E-36D32D0C0A84}"/>
              </a:ext>
            </a:extLst>
          </p:cNvPr>
          <p:cNvPicPr>
            <a:picLocks noChangeAspect="1"/>
          </p:cNvPicPr>
          <p:nvPr/>
        </p:nvPicPr>
        <p:blipFill>
          <a:blip r:embed="rId3"/>
          <a:stretch>
            <a:fillRect/>
          </a:stretch>
        </p:blipFill>
        <p:spPr>
          <a:xfrm>
            <a:off x="5364089" y="195485"/>
            <a:ext cx="4001905" cy="2708057"/>
          </a:xfrm>
          <a:prstGeom prst="rect">
            <a:avLst/>
          </a:prstGeom>
        </p:spPr>
      </p:pic>
      <p:sp>
        <p:nvSpPr>
          <p:cNvPr id="5" name="Rectangle 1">
            <a:extLst>
              <a:ext uri="{FF2B5EF4-FFF2-40B4-BE49-F238E27FC236}">
                <a16:creationId xmlns:a16="http://schemas.microsoft.com/office/drawing/2014/main" id="{32B862AD-1D97-4455-8244-EEC9411D1E24}"/>
              </a:ext>
            </a:extLst>
          </p:cNvPr>
          <p:cNvSpPr txBox="1">
            <a:spLocks noChangeArrowheads="1"/>
          </p:cNvSpPr>
          <p:nvPr/>
        </p:nvSpPr>
        <p:spPr>
          <a:xfrm>
            <a:off x="6588224" y="1315853"/>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Metrics</a:t>
            </a:r>
          </a:p>
        </p:txBody>
      </p:sp>
      <p:pic>
        <p:nvPicPr>
          <p:cNvPr id="6" name="Picture 5">
            <a:extLst>
              <a:ext uri="{FF2B5EF4-FFF2-40B4-BE49-F238E27FC236}">
                <a16:creationId xmlns:a16="http://schemas.microsoft.com/office/drawing/2014/main" id="{F1F18B3C-F4AC-4BC6-8443-F8FD18931955}"/>
              </a:ext>
            </a:extLst>
          </p:cNvPr>
          <p:cNvPicPr>
            <a:picLocks noChangeAspect="1"/>
          </p:cNvPicPr>
          <p:nvPr/>
        </p:nvPicPr>
        <p:blipFill>
          <a:blip r:embed="rId4"/>
          <a:stretch>
            <a:fillRect/>
          </a:stretch>
        </p:blipFill>
        <p:spPr>
          <a:xfrm rot="4500000">
            <a:off x="4281091" y="1931451"/>
            <a:ext cx="3561790" cy="2484971"/>
          </a:xfrm>
          <a:prstGeom prst="rect">
            <a:avLst/>
          </a:prstGeom>
        </p:spPr>
      </p:pic>
      <p:sp>
        <p:nvSpPr>
          <p:cNvPr id="7" name="Rectangle 1">
            <a:extLst>
              <a:ext uri="{FF2B5EF4-FFF2-40B4-BE49-F238E27FC236}">
                <a16:creationId xmlns:a16="http://schemas.microsoft.com/office/drawing/2014/main" id="{8ACB6904-3715-4ED2-B828-3EE7903EACB8}"/>
              </a:ext>
            </a:extLst>
          </p:cNvPr>
          <p:cNvSpPr txBox="1">
            <a:spLocks noChangeArrowheads="1"/>
          </p:cNvSpPr>
          <p:nvPr/>
        </p:nvSpPr>
        <p:spPr>
          <a:xfrm>
            <a:off x="5291833" y="3516341"/>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Logging</a:t>
            </a:r>
          </a:p>
        </p:txBody>
      </p:sp>
      <p:pic>
        <p:nvPicPr>
          <p:cNvPr id="8" name="Picture 7">
            <a:extLst>
              <a:ext uri="{FF2B5EF4-FFF2-40B4-BE49-F238E27FC236}">
                <a16:creationId xmlns:a16="http://schemas.microsoft.com/office/drawing/2014/main" id="{2E8BF86D-0AF0-4422-A789-B0FCF8742518}"/>
              </a:ext>
            </a:extLst>
          </p:cNvPr>
          <p:cNvPicPr>
            <a:picLocks noChangeAspect="1"/>
          </p:cNvPicPr>
          <p:nvPr/>
        </p:nvPicPr>
        <p:blipFill>
          <a:blip r:embed="rId5"/>
          <a:stretch>
            <a:fillRect/>
          </a:stretch>
        </p:blipFill>
        <p:spPr>
          <a:xfrm rot="14400000">
            <a:off x="3375157" y="-38175"/>
            <a:ext cx="2853131" cy="2708056"/>
          </a:xfrm>
          <a:prstGeom prst="rect">
            <a:avLst/>
          </a:prstGeom>
        </p:spPr>
      </p:pic>
      <p:sp>
        <p:nvSpPr>
          <p:cNvPr id="9" name="Rectangle 1">
            <a:extLst>
              <a:ext uri="{FF2B5EF4-FFF2-40B4-BE49-F238E27FC236}">
                <a16:creationId xmlns:a16="http://schemas.microsoft.com/office/drawing/2014/main" id="{12439719-3B31-4B0D-9D38-E1C5A524F3F6}"/>
              </a:ext>
            </a:extLst>
          </p:cNvPr>
          <p:cNvSpPr txBox="1">
            <a:spLocks noChangeArrowheads="1"/>
          </p:cNvSpPr>
          <p:nvPr/>
        </p:nvSpPr>
        <p:spPr>
          <a:xfrm>
            <a:off x="3689217" y="843557"/>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Tracing</a:t>
            </a:r>
          </a:p>
        </p:txBody>
      </p:sp>
      <p:pic>
        <p:nvPicPr>
          <p:cNvPr id="10" name="Picture 3">
            <a:extLst>
              <a:ext uri="{FF2B5EF4-FFF2-40B4-BE49-F238E27FC236}">
                <a16:creationId xmlns:a16="http://schemas.microsoft.com/office/drawing/2014/main" id="{5CF56BC1-52CF-4B9C-ADA7-F7195DC27E0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1040298" y="7942953"/>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1" name="Picture 3">
            <a:extLst>
              <a:ext uri="{FF2B5EF4-FFF2-40B4-BE49-F238E27FC236}">
                <a16:creationId xmlns:a16="http://schemas.microsoft.com/office/drawing/2014/main" id="{99E9C2C7-63A0-4658-B59E-BE30C6B3362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3" name="Title 1">
            <a:extLst>
              <a:ext uri="{FF2B5EF4-FFF2-40B4-BE49-F238E27FC236}">
                <a16:creationId xmlns:a16="http://schemas.microsoft.com/office/drawing/2014/main" id="{15CDB69E-2884-43EC-8F21-FD960D115943}"/>
              </a:ext>
            </a:extLst>
          </p:cNvPr>
          <p:cNvSpPr txBox="1">
            <a:spLocks/>
          </p:cNvSpPr>
          <p:nvPr/>
        </p:nvSpPr>
        <p:spPr bwMode="auto">
          <a:xfrm>
            <a:off x="-8359" y="1028700"/>
            <a:ext cx="2924175" cy="30861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Observability</a:t>
            </a:r>
            <a:br>
              <a:rPr kumimoji="0" lang="en-US" sz="3800" b="0" i="0" u="none" strike="noStrike" kern="0" cap="none" spc="0" normalizeH="0" baseline="0" noProof="0" dirty="0">
                <a:ln>
                  <a:noFill/>
                </a:ln>
                <a:solidFill>
                  <a:srgbClr val="4C463D"/>
                </a:solidFill>
                <a:effectLst/>
                <a:uLnTx/>
                <a:uFillTx/>
                <a:latin typeface="Zerox"/>
                <a:sym typeface="Zerox" charset="0"/>
              </a:rPr>
            </a:br>
            <a:r>
              <a:rPr kumimoji="0" lang="en-US" sz="3800" b="0" i="0" u="none" strike="noStrike" kern="0" cap="none" spc="0" normalizeH="0" baseline="0" noProof="0" dirty="0">
                <a:ln>
                  <a:noFill/>
                </a:ln>
                <a:solidFill>
                  <a:srgbClr val="4C463D"/>
                </a:solidFill>
                <a:effectLst/>
                <a:uLnTx/>
                <a:uFillTx/>
                <a:latin typeface="Zerox"/>
                <a:sym typeface="Zerox" charset="0"/>
              </a:rPr>
              <a:t>Three ways</a:t>
            </a:r>
          </a:p>
        </p:txBody>
      </p:sp>
    </p:spTree>
    <p:extLst>
      <p:ext uri="{BB962C8B-B14F-4D97-AF65-F5344CB8AC3E}">
        <p14:creationId xmlns:p14="http://schemas.microsoft.com/office/powerpoint/2010/main" val="3094518964"/>
      </p:ext>
    </p:extLst>
  </p:cSld>
  <p:clrMapOvr>
    <a:masterClrMapping/>
  </p:clrMapOvr>
  <mc:AlternateContent xmlns:mc="http://schemas.openxmlformats.org/markup-compatibility/2006" xmlns:p14="http://schemas.microsoft.com/office/powerpoint/2010/main">
    <mc:Choice Requires="p14">
      <p:transition spd="med">
        <p14:pan di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000"/>
                            </p:stCondLst>
                            <p:childTnLst>
                              <p:par>
                                <p:cTn id="19" presetID="21"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theme/theme1.xml><?xml version="1.0" encoding="utf-8"?>
<a:theme xmlns:a="http://schemas.openxmlformats.org/drawingml/2006/main" name="Images ">
  <a:themeElements>
    <a:clrScheme name="Rubicon Wheat Scheme">
      <a:dk1>
        <a:srgbClr val="4C463D"/>
      </a:dk1>
      <a:lt1>
        <a:srgbClr val="AD360C"/>
      </a:lt1>
      <a:dk2>
        <a:srgbClr val="000000"/>
      </a:dk2>
      <a:lt2>
        <a:srgbClr val="808080"/>
      </a:lt2>
      <a:accent1>
        <a:srgbClr val="AD360C"/>
      </a:accent1>
      <a:accent2>
        <a:srgbClr val="E02200"/>
      </a:accent2>
      <a:accent3>
        <a:srgbClr val="C6360C"/>
      </a:accent3>
      <a:accent4>
        <a:srgbClr val="7A000C"/>
      </a:accent4>
      <a:accent5>
        <a:srgbClr val="A53131"/>
      </a:accent5>
      <a:accent6>
        <a:srgbClr val="E44B21"/>
      </a:accent6>
      <a:hlink>
        <a:srgbClr val="C6360C"/>
      </a:hlink>
      <a:folHlink>
        <a:srgbClr val="FF7C0C"/>
      </a:folHlink>
    </a:clrScheme>
    <a:fontScheme name="4 image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03200" cap="flat" cmpd="sng" algn="ctr">
          <a:solidFill>
            <a:srgbClr val="FFD62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03200" cap="flat" cmpd="sng" algn="ctr">
          <a:solidFill>
            <a:srgbClr val="FFD62D"/>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4 imag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3424</TotalTime>
  <Pages>0</Pages>
  <Words>1116</Words>
  <Characters>0</Characters>
  <Application>Microsoft Office PowerPoint</Application>
  <PresentationFormat>On-screen Show (16:9)</PresentationFormat>
  <Lines>0</Lines>
  <Paragraphs>190</Paragraphs>
  <Slides>15</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Zerox</vt:lpstr>
      <vt:lpstr>Calibri</vt:lpstr>
      <vt:lpstr>FontAwesome</vt:lpstr>
      <vt:lpstr>Times New Roman</vt:lpstr>
      <vt:lpstr>pixelmix</vt:lpstr>
      <vt:lpstr>ＭＳ Ｐゴシック</vt:lpstr>
      <vt:lpstr>ヒラギノ角ゴ ProN W3</vt:lpstr>
      <vt:lpstr>League Gothic</vt:lpstr>
      <vt:lpstr>Gill Sans</vt:lpstr>
      <vt:lpstr>Font Awesome 5 Free Regular</vt:lpstr>
      <vt:lpstr>M+ 1m regular</vt:lpstr>
      <vt:lpstr>Arial</vt:lpstr>
      <vt:lpstr>Images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RUBICON</dc:title>
  <dc:subject/>
  <dc:creator>Nik Molnar</dc:creator>
  <cp:keywords/>
  <dc:description/>
  <cp:lastModifiedBy>Nik Molnar</cp:lastModifiedBy>
  <cp:revision>261</cp:revision>
  <dcterms:modified xsi:type="dcterms:W3CDTF">2018-06-01T04:19:56Z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nimolnar@microsoft.com</vt:lpwstr>
  </property>
  <property fmtid="{D5CDD505-2E9C-101B-9397-08002B2CF9AE}" pid="5" name="MSIP_Label_f42aa342-8706-4288-bd11-ebb85995028c_SetDate">
    <vt:lpwstr>2018-03-20T15:40:21.7542411Z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